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72" r:id="rId1"/>
  </p:sldMasterIdLst>
  <p:sldIdLst>
    <p:sldId id="257" r:id="rId2"/>
    <p:sldId id="258" r:id="rId3"/>
    <p:sldId id="259" r:id="rId4"/>
    <p:sldId id="264" r:id="rId5"/>
    <p:sldId id="262" r:id="rId6"/>
    <p:sldId id="263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13" autoAdjust="0"/>
    <p:restoredTop sz="94660"/>
  </p:normalViewPr>
  <p:slideViewPr>
    <p:cSldViewPr snapToGrid="0">
      <p:cViewPr varScale="1">
        <p:scale>
          <a:sx n="74" d="100"/>
          <a:sy n="74" d="100"/>
        </p:scale>
        <p:origin x="116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5CF12-7980-457B-B114-3F73305C6A22}" type="datetimeFigureOut">
              <a:rPr kumimoji="1" lang="ja-JP" altLang="en-US" smtClean="0"/>
              <a:t>2018/3/13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245F9-D58D-40E2-B4B5-8D841D32AF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490008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5CF12-7980-457B-B114-3F73305C6A22}" type="datetimeFigureOut">
              <a:rPr kumimoji="1" lang="ja-JP" altLang="en-US" smtClean="0"/>
              <a:t>2018/3/13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245F9-D58D-40E2-B4B5-8D841D32AF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84136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5CF12-7980-457B-B114-3F73305C6A22}" type="datetimeFigureOut">
              <a:rPr kumimoji="1" lang="ja-JP" altLang="en-US" smtClean="0"/>
              <a:t>2018/3/13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245F9-D58D-40E2-B4B5-8D841D32AF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22608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5CF12-7980-457B-B114-3F73305C6A22}" type="datetimeFigureOut">
              <a:rPr kumimoji="1" lang="ja-JP" altLang="en-US" smtClean="0"/>
              <a:t>2018/3/13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245F9-D58D-40E2-B4B5-8D841D32AF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374405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5CF12-7980-457B-B114-3F73305C6A22}" type="datetimeFigureOut">
              <a:rPr kumimoji="1" lang="ja-JP" altLang="en-US" smtClean="0"/>
              <a:t>2018/3/13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245F9-D58D-40E2-B4B5-8D841D32AF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487843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5CF12-7980-457B-B114-3F73305C6A22}" type="datetimeFigureOut">
              <a:rPr kumimoji="1" lang="ja-JP" altLang="en-US" smtClean="0"/>
              <a:t>2018/3/13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245F9-D58D-40E2-B4B5-8D841D32AF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643239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5CF12-7980-457B-B114-3F73305C6A22}" type="datetimeFigureOut">
              <a:rPr kumimoji="1" lang="ja-JP" altLang="en-US" smtClean="0"/>
              <a:t>2018/3/13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245F9-D58D-40E2-B4B5-8D841D32AF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737537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5CF12-7980-457B-B114-3F73305C6A22}" type="datetimeFigureOut">
              <a:rPr kumimoji="1" lang="ja-JP" altLang="en-US" smtClean="0"/>
              <a:t>2018/3/13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245F9-D58D-40E2-B4B5-8D841D32AF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180388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5CF12-7980-457B-B114-3F73305C6A22}" type="datetimeFigureOut">
              <a:rPr kumimoji="1" lang="ja-JP" altLang="en-US" smtClean="0"/>
              <a:t>2018/3/13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245F9-D58D-40E2-B4B5-8D841D32AF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750833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5CF12-7980-457B-B114-3F73305C6A22}" type="datetimeFigureOut">
              <a:rPr kumimoji="1" lang="ja-JP" altLang="en-US" smtClean="0"/>
              <a:t>2018/3/13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245F9-D58D-40E2-B4B5-8D841D32AF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217466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5CF12-7980-457B-B114-3F73305C6A22}" type="datetimeFigureOut">
              <a:rPr kumimoji="1" lang="ja-JP" altLang="en-US" smtClean="0"/>
              <a:t>2018/3/13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245F9-D58D-40E2-B4B5-8D841D32AF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472337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C5CF12-7980-457B-B114-3F73305C6A22}" type="datetimeFigureOut">
              <a:rPr kumimoji="1" lang="ja-JP" altLang="en-US" smtClean="0"/>
              <a:t>2018/3/13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B245F9-D58D-40E2-B4B5-8D841D32AF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455283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サブタイトル 8"/>
          <p:cNvSpPr>
            <a:spLocks noGrp="1"/>
          </p:cNvSpPr>
          <p:nvPr>
            <p:ph type="subTitle" idx="1"/>
          </p:nvPr>
        </p:nvSpPr>
        <p:spPr>
          <a:xfrm>
            <a:off x="342000" y="1253400"/>
            <a:ext cx="8460000" cy="4478149"/>
          </a:xfr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txBody>
          <a:bodyPr wrap="square">
            <a:spAutoFit/>
          </a:bodyPr>
          <a:lstStyle/>
          <a:p>
            <a:pPr algn="l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</a:pPr>
            <a:r>
              <a:rPr lang="ja-JP" altLang="en-US" sz="3600" dirty="0">
                <a:latin typeface="Meiryo UI" panose="020B0604030504040204" pitchFamily="50" charset="-128"/>
                <a:ea typeface="Meiryo UI" panose="020B0604030504040204" pitchFamily="50" charset="-128"/>
              </a:rPr>
              <a:t>互いの実践から</a:t>
            </a:r>
            <a:endParaRPr lang="en-US" altLang="ja-JP" sz="3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</a:pPr>
            <a:r>
              <a:rPr lang="ja-JP" altLang="en-US" sz="3600" dirty="0">
                <a:latin typeface="Meiryo UI" panose="020B0604030504040204" pitchFamily="50" charset="-128"/>
                <a:ea typeface="Meiryo UI" panose="020B0604030504040204" pitchFamily="50" charset="-128"/>
              </a:rPr>
              <a:t>板書やホワイトボード等の活用について考え、</a:t>
            </a:r>
            <a:endParaRPr lang="en-US" altLang="ja-JP" sz="3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</a:pPr>
            <a:r>
              <a:rPr lang="ja-JP" altLang="en-US" sz="3600" dirty="0">
                <a:latin typeface="Meiryo UI" panose="020B0604030504040204" pitchFamily="50" charset="-128"/>
                <a:ea typeface="Meiryo UI" panose="020B0604030504040204" pitchFamily="50" charset="-128"/>
              </a:rPr>
              <a:t>主体的・対話的で深い学びの実現に向けた</a:t>
            </a:r>
            <a:endParaRPr lang="en-US" altLang="ja-JP" sz="3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</a:pPr>
            <a:r>
              <a:rPr lang="ja-JP" altLang="en-US" sz="3600" dirty="0">
                <a:latin typeface="Meiryo UI" panose="020B0604030504040204" pitchFamily="50" charset="-128"/>
                <a:ea typeface="Meiryo UI" panose="020B0604030504040204" pitchFamily="50" charset="-128"/>
              </a:rPr>
              <a:t>授業改善を通して資質・能力を育む手掛かりとする</a:t>
            </a:r>
            <a:endParaRPr lang="en-US" altLang="ja-JP" sz="3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pSp>
        <p:nvGrpSpPr>
          <p:cNvPr id="7" name="グループ化 6"/>
          <p:cNvGrpSpPr/>
          <p:nvPr/>
        </p:nvGrpSpPr>
        <p:grpSpPr>
          <a:xfrm>
            <a:off x="72000" y="18000"/>
            <a:ext cx="9000000" cy="400110"/>
            <a:chOff x="72000" y="18000"/>
            <a:chExt cx="9000000" cy="400110"/>
          </a:xfrm>
        </p:grpSpPr>
        <p:sp>
          <p:nvSpPr>
            <p:cNvPr id="8" name="テキスト ボックス 7"/>
            <p:cNvSpPr txBox="1"/>
            <p:nvPr/>
          </p:nvSpPr>
          <p:spPr>
            <a:xfrm>
              <a:off x="144000" y="18000"/>
              <a:ext cx="697627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目的</a:t>
              </a:r>
            </a:p>
          </p:txBody>
        </p:sp>
        <p:sp>
          <p:nvSpPr>
            <p:cNvPr id="10" name="正方形/長方形 9"/>
            <p:cNvSpPr/>
            <p:nvPr/>
          </p:nvSpPr>
          <p:spPr>
            <a:xfrm>
              <a:off x="72000" y="72000"/>
              <a:ext cx="72000" cy="288000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11" name="四角形: 角を丸くする 16"/>
            <p:cNvSpPr/>
            <p:nvPr/>
          </p:nvSpPr>
          <p:spPr>
            <a:xfrm>
              <a:off x="8532000" y="36000"/>
              <a:ext cx="540000" cy="337542"/>
            </a:xfrm>
            <a:prstGeom prst="round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fld id="{5712131A-FD62-448B-A526-E8C846126749}" type="slidenum">
                <a:rPr kumimoji="1" lang="ja-JP" altLang="en-US" sz="1400" b="0" i="0" u="none" strike="noStrike" kern="1200" cap="none" spc="0" normalizeH="0" baseline="0" noProof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rPr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t>1</a:t>
              </a:fld>
              <a:endPara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101654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表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0264286"/>
              </p:ext>
            </p:extLst>
          </p:nvPr>
        </p:nvGraphicFramePr>
        <p:xfrm>
          <a:off x="72000" y="1304290"/>
          <a:ext cx="9000000" cy="432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0000">
                  <a:extLst>
                    <a:ext uri="{9D8B030D-6E8A-4147-A177-3AD203B41FA5}">
                      <a16:colId xmlns:a16="http://schemas.microsoft.com/office/drawing/2014/main" xmlns="" val="3990266321"/>
                    </a:ext>
                  </a:extLst>
                </a:gridCol>
                <a:gridCol w="900000">
                  <a:extLst>
                    <a:ext uri="{9D8B030D-6E8A-4147-A177-3AD203B41FA5}">
                      <a16:colId xmlns:a16="http://schemas.microsoft.com/office/drawing/2014/main" xmlns="" val="765176546"/>
                    </a:ext>
                  </a:extLst>
                </a:gridCol>
                <a:gridCol w="5400000">
                  <a:extLst>
                    <a:ext uri="{9D8B030D-6E8A-4147-A177-3AD203B41FA5}">
                      <a16:colId xmlns:a16="http://schemas.microsoft.com/office/drawing/2014/main" xmlns="" val="3973805099"/>
                    </a:ext>
                  </a:extLst>
                </a:gridCol>
              </a:tblGrid>
              <a:tr h="897883">
                <a:tc>
                  <a:txBody>
                    <a:bodyPr/>
                    <a:lstStyle/>
                    <a:p>
                      <a:pPr>
                        <a:lnSpc>
                          <a:spcPts val="3000"/>
                        </a:lnSpc>
                      </a:pPr>
                      <a:r>
                        <a:rPr kumimoji="1" lang="ja-JP" altLang="en-US" sz="24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研修の説明</a:t>
                      </a:r>
                      <a:endParaRPr kumimoji="1" lang="en-US" altLang="ja-JP" sz="24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r">
                        <a:lnSpc>
                          <a:spcPts val="3000"/>
                        </a:lnSpc>
                      </a:pPr>
                      <a:r>
                        <a:rPr kumimoji="1" lang="en-US" altLang="ja-JP" sz="24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【</a:t>
                      </a:r>
                      <a:r>
                        <a:rPr kumimoji="1" lang="ja-JP" altLang="en-US" sz="24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全体</a:t>
                      </a:r>
                      <a:r>
                        <a:rPr kumimoji="1" lang="en-US" altLang="ja-JP" sz="24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】</a:t>
                      </a:r>
                      <a:endParaRPr kumimoji="1" lang="ja-JP" altLang="en-US" sz="24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000"/>
                        </a:lnSpc>
                      </a:pPr>
                      <a:r>
                        <a:rPr kumimoji="1" lang="en-US" altLang="ja-JP" sz="24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</a:t>
                      </a:r>
                      <a:r>
                        <a:rPr kumimoji="1" lang="ja-JP" altLang="en-US" sz="24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分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3000"/>
                        </a:lnSpc>
                      </a:pPr>
                      <a:r>
                        <a:rPr kumimoji="1" lang="ja-JP" altLang="en-US" sz="24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研修の目的、流れ、時間、形態</a:t>
                      </a:r>
                      <a:endParaRPr kumimoji="1" lang="en-US" altLang="ja-JP" sz="24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298727">
                <a:tc>
                  <a:txBody>
                    <a:bodyPr/>
                    <a:lstStyle/>
                    <a:p>
                      <a:pPr>
                        <a:lnSpc>
                          <a:spcPts val="3000"/>
                        </a:lnSpc>
                      </a:pPr>
                      <a:r>
                        <a:rPr kumimoji="1" lang="ja-JP" altLang="en-US" sz="24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良さとその理由の</a:t>
                      </a:r>
                      <a:endParaRPr kumimoji="1" lang="en-US" altLang="ja-JP" sz="24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>
                        <a:lnSpc>
                          <a:spcPts val="3000"/>
                        </a:lnSpc>
                      </a:pPr>
                      <a:r>
                        <a:rPr kumimoji="1" lang="ja-JP" altLang="en-US" sz="24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協議</a:t>
                      </a:r>
                      <a:endParaRPr kumimoji="1" lang="en-US" altLang="ja-JP" sz="24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r">
                        <a:lnSpc>
                          <a:spcPts val="3000"/>
                        </a:lnSpc>
                      </a:pPr>
                      <a:r>
                        <a:rPr kumimoji="1" lang="en-US" altLang="ja-JP" sz="24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【</a:t>
                      </a:r>
                      <a:r>
                        <a:rPr kumimoji="1" lang="ja-JP" altLang="en-US" sz="24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グループ</a:t>
                      </a:r>
                      <a:r>
                        <a:rPr kumimoji="1" lang="en-US" altLang="ja-JP" sz="24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】</a:t>
                      </a:r>
                      <a:endParaRPr kumimoji="1" lang="ja-JP" altLang="en-US" sz="24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000"/>
                        </a:lnSpc>
                      </a:pPr>
                      <a:r>
                        <a:rPr kumimoji="1" lang="en-US" altLang="ja-JP" sz="24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</a:t>
                      </a:r>
                      <a:r>
                        <a:rPr kumimoji="1" lang="ja-JP" altLang="en-US" sz="24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分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3000"/>
                        </a:lnSpc>
                      </a:pPr>
                      <a:r>
                        <a:rPr kumimoji="1" lang="ja-JP" altLang="en-US" sz="24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良さとその理由を出し合い、</a:t>
                      </a:r>
                      <a:r>
                        <a:rPr kumimoji="1" lang="en-US" altLang="ja-JP" sz="24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A</a:t>
                      </a:r>
                      <a:r>
                        <a:rPr kumimoji="1" lang="ja-JP" altLang="en-US" sz="24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</a:t>
                      </a:r>
                      <a:r>
                        <a:rPr kumimoji="1" lang="en-US" altLang="ja-JP" sz="24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L</a:t>
                      </a:r>
                      <a:r>
                        <a:rPr kumimoji="1" lang="ja-JP" altLang="en-US" sz="24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の視点に沿って整理</a:t>
                      </a:r>
                      <a:endParaRPr kumimoji="1" lang="en-US" altLang="ja-JP" sz="24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813014574"/>
                  </a:ext>
                </a:extLst>
              </a:tr>
              <a:tr h="1262117">
                <a:tc>
                  <a:txBody>
                    <a:bodyPr/>
                    <a:lstStyle/>
                    <a:p>
                      <a:pPr>
                        <a:lnSpc>
                          <a:spcPts val="3000"/>
                        </a:lnSpc>
                      </a:pPr>
                      <a:r>
                        <a:rPr kumimoji="1" lang="ja-JP" altLang="en-US" sz="24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グループ協議の共有と今後の方向性</a:t>
                      </a:r>
                      <a:endParaRPr kumimoji="1" lang="en-US" altLang="ja-JP" sz="24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r">
                        <a:lnSpc>
                          <a:spcPts val="3000"/>
                        </a:lnSpc>
                      </a:pPr>
                      <a:r>
                        <a:rPr kumimoji="1" lang="en-US" altLang="ja-JP" sz="24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【</a:t>
                      </a:r>
                      <a:r>
                        <a:rPr kumimoji="1" lang="ja-JP" altLang="en-US" sz="24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全体</a:t>
                      </a:r>
                      <a:r>
                        <a:rPr kumimoji="1" lang="en-US" altLang="ja-JP" sz="24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】</a:t>
                      </a:r>
                      <a:endParaRPr kumimoji="1" lang="ja-JP" altLang="en-US" sz="24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000"/>
                        </a:lnSpc>
                      </a:pPr>
                      <a:r>
                        <a:rPr kumimoji="1" lang="en-US" altLang="ja-JP" sz="24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15</a:t>
                      </a:r>
                      <a:r>
                        <a:rPr kumimoji="1" lang="ja-JP" altLang="en-US" sz="24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分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3000"/>
                        </a:lnSpc>
                      </a:pPr>
                      <a:r>
                        <a:rPr kumimoji="1" lang="ja-JP" altLang="en-US" sz="24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グループ協議を共有し、学校として育成したい資質・能力と照らし合わせて整理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052829300"/>
                  </a:ext>
                </a:extLst>
              </a:tr>
              <a:tr h="861273">
                <a:tc>
                  <a:txBody>
                    <a:bodyPr/>
                    <a:lstStyle/>
                    <a:p>
                      <a:pPr>
                        <a:lnSpc>
                          <a:spcPts val="3000"/>
                        </a:lnSpc>
                      </a:pPr>
                      <a:r>
                        <a:rPr kumimoji="1" lang="ja-JP" altLang="en-US" sz="24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省察</a:t>
                      </a:r>
                      <a:endParaRPr kumimoji="1" lang="en-US" altLang="ja-JP" sz="24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r">
                        <a:lnSpc>
                          <a:spcPts val="3000"/>
                        </a:lnSpc>
                      </a:pPr>
                      <a:r>
                        <a:rPr kumimoji="1" lang="en-US" altLang="ja-JP" sz="24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【</a:t>
                      </a:r>
                      <a:r>
                        <a:rPr kumimoji="1" lang="ja-JP" altLang="en-US" sz="24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個人</a:t>
                      </a:r>
                      <a:r>
                        <a:rPr kumimoji="1" lang="en-US" altLang="ja-JP" sz="24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】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000"/>
                        </a:lnSpc>
                      </a:pPr>
                      <a:r>
                        <a:rPr kumimoji="1" lang="en-US" altLang="ja-JP" sz="24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</a:t>
                      </a:r>
                      <a:r>
                        <a:rPr kumimoji="1" lang="ja-JP" altLang="en-US" sz="24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分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3000"/>
                        </a:lnSpc>
                      </a:pPr>
                      <a:r>
                        <a:rPr kumimoji="1" lang="ja-JP" altLang="en-US" sz="24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課題を踏まえ、取り組むべきことの明確化</a:t>
                      </a:r>
                      <a:endParaRPr kumimoji="1" lang="en-US" altLang="ja-JP" sz="24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955936165"/>
                  </a:ext>
                </a:extLst>
              </a:tr>
            </a:tbl>
          </a:graphicData>
        </a:graphic>
      </p:graphicFrame>
      <p:grpSp>
        <p:nvGrpSpPr>
          <p:cNvPr id="17" name="グループ化 16"/>
          <p:cNvGrpSpPr/>
          <p:nvPr/>
        </p:nvGrpSpPr>
        <p:grpSpPr>
          <a:xfrm>
            <a:off x="72000" y="18000"/>
            <a:ext cx="9000000" cy="400110"/>
            <a:chOff x="72000" y="18000"/>
            <a:chExt cx="9000000" cy="400110"/>
          </a:xfrm>
        </p:grpSpPr>
        <p:sp>
          <p:nvSpPr>
            <p:cNvPr id="18" name="テキスト ボックス 17"/>
            <p:cNvSpPr txBox="1"/>
            <p:nvPr/>
          </p:nvSpPr>
          <p:spPr>
            <a:xfrm>
              <a:off x="144000" y="18000"/>
              <a:ext cx="65594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流れ</a:t>
              </a:r>
            </a:p>
          </p:txBody>
        </p:sp>
        <p:sp>
          <p:nvSpPr>
            <p:cNvPr id="19" name="正方形/長方形 18"/>
            <p:cNvSpPr/>
            <p:nvPr/>
          </p:nvSpPr>
          <p:spPr>
            <a:xfrm>
              <a:off x="72000" y="72000"/>
              <a:ext cx="72000" cy="288000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0" name="四角形: 角を丸くする 16"/>
            <p:cNvSpPr/>
            <p:nvPr/>
          </p:nvSpPr>
          <p:spPr>
            <a:xfrm>
              <a:off x="8532000" y="36000"/>
              <a:ext cx="540000" cy="337542"/>
            </a:xfrm>
            <a:prstGeom prst="round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fld id="{0F5B2F94-79D1-4BB9-A334-438A7CF9D106}" type="slidenum">
                <a:rPr kumimoji="1" lang="ja-JP" altLang="en-US" sz="1400" b="0" i="0" u="none" strike="noStrike" kern="1200" cap="none" spc="0" normalizeH="0" baseline="0" noProof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rPr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t>2</a:t>
              </a:fld>
              <a:endPara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2028688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サブタイトル 2"/>
          <p:cNvSpPr txBox="1">
            <a:spLocks/>
          </p:cNvSpPr>
          <p:nvPr/>
        </p:nvSpPr>
        <p:spPr>
          <a:xfrm>
            <a:off x="108000" y="1260000"/>
            <a:ext cx="8928000" cy="5400000"/>
          </a:xfrm>
          <a:prstGeom prst="rect">
            <a:avLst/>
          </a:prstGeom>
          <a:ln w="57150">
            <a:solidFill>
              <a:srgbClr val="0070C0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1" lang="en-US" altLang="ja-JP" sz="36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1" lang="ja-JP" altLang="en-US" sz="4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30" name="楕円 7"/>
          <p:cNvSpPr/>
          <p:nvPr/>
        </p:nvSpPr>
        <p:spPr>
          <a:xfrm>
            <a:off x="216000" y="468000"/>
            <a:ext cx="1620000" cy="1620000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3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497081" y="2551837"/>
            <a:ext cx="8646919" cy="25237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・良さを捉えて、付箋に書き出しましょう。</a:t>
            </a:r>
            <a:endParaRPr kumimoji="1" lang="en-US" altLang="ja-JP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・良さの理由を説明し、付箋を貼りましょう。</a:t>
            </a:r>
            <a:endParaRPr kumimoji="1" lang="en-US" altLang="ja-JP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</a:t>
            </a:r>
            <a:r>
              <a:rPr kumimoji="1" lang="en-US" altLang="ja-JP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A</a:t>
            </a:r>
            <a:r>
              <a:rPr kumimoji="1" lang="ja-JP" alt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</a:t>
            </a:r>
            <a:r>
              <a:rPr kumimoji="1" lang="en-US" altLang="ja-JP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L</a:t>
            </a:r>
            <a:r>
              <a:rPr kumimoji="1" lang="ja-JP" alt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の視点を踏まえて、良さを整理しましょう。</a:t>
            </a:r>
          </a:p>
        </p:txBody>
      </p:sp>
      <p:sp>
        <p:nvSpPr>
          <p:cNvPr id="35" name="四角形: 角を丸くする 12"/>
          <p:cNvSpPr/>
          <p:nvPr/>
        </p:nvSpPr>
        <p:spPr>
          <a:xfrm>
            <a:off x="7380000" y="5688000"/>
            <a:ext cx="1443901" cy="715089"/>
          </a:xfrm>
          <a:prstGeom prst="roundRect">
            <a:avLst/>
          </a:prstGeom>
          <a:noFill/>
          <a:ln w="38100">
            <a:solidFill>
              <a:schemeClr val="accent3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36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20</a:t>
            </a:r>
            <a:r>
              <a:rPr kumimoji="1" lang="ja-JP" alt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分</a:t>
            </a:r>
          </a:p>
        </p:txBody>
      </p:sp>
      <p:grpSp>
        <p:nvGrpSpPr>
          <p:cNvPr id="21" name="グループ化 20"/>
          <p:cNvGrpSpPr/>
          <p:nvPr/>
        </p:nvGrpSpPr>
        <p:grpSpPr>
          <a:xfrm>
            <a:off x="72000" y="18000"/>
            <a:ext cx="9000000" cy="400110"/>
            <a:chOff x="72000" y="18000"/>
            <a:chExt cx="9000000" cy="400110"/>
          </a:xfrm>
        </p:grpSpPr>
        <p:sp>
          <p:nvSpPr>
            <p:cNvPr id="22" name="テキスト ボックス 21"/>
            <p:cNvSpPr txBox="1"/>
            <p:nvPr/>
          </p:nvSpPr>
          <p:spPr>
            <a:xfrm>
              <a:off x="144000" y="18000"/>
              <a:ext cx="264207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グループで良さを捉える</a:t>
              </a:r>
            </a:p>
          </p:txBody>
        </p:sp>
        <p:sp>
          <p:nvSpPr>
            <p:cNvPr id="23" name="正方形/長方形 22"/>
            <p:cNvSpPr/>
            <p:nvPr/>
          </p:nvSpPr>
          <p:spPr>
            <a:xfrm>
              <a:off x="72000" y="72000"/>
              <a:ext cx="72000" cy="288000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5" name="四角形: 角を丸くする 16"/>
            <p:cNvSpPr/>
            <p:nvPr/>
          </p:nvSpPr>
          <p:spPr>
            <a:xfrm>
              <a:off x="8532000" y="36000"/>
              <a:ext cx="540000" cy="337542"/>
            </a:xfrm>
            <a:prstGeom prst="round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fld id="{0CFFC607-EA3D-420C-9BA1-F88C4603A05C}" type="slidenum">
                <a:rPr kumimoji="1" lang="ja-JP" altLang="en-US" sz="1400" b="0" i="0" u="none" strike="noStrike" kern="1200" cap="none" spc="0" normalizeH="0" baseline="0" noProof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rPr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t>3</a:t>
              </a:fld>
              <a:endPara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endParaRPr>
            </a:p>
          </p:txBody>
        </p:sp>
      </p:grpSp>
      <p:sp>
        <p:nvSpPr>
          <p:cNvPr id="26" name="テキスト ボックス 25"/>
          <p:cNvSpPr txBox="1"/>
          <p:nvPr/>
        </p:nvSpPr>
        <p:spPr>
          <a:xfrm>
            <a:off x="472002" y="954835"/>
            <a:ext cx="110799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協議</a:t>
            </a:r>
          </a:p>
        </p:txBody>
      </p:sp>
    </p:spTree>
    <p:extLst>
      <p:ext uri="{BB962C8B-B14F-4D97-AF65-F5344CB8AC3E}">
        <p14:creationId xmlns:p14="http://schemas.microsoft.com/office/powerpoint/2010/main" val="10125476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サブタイトル 2"/>
          <p:cNvSpPr txBox="1">
            <a:spLocks/>
          </p:cNvSpPr>
          <p:nvPr/>
        </p:nvSpPr>
        <p:spPr>
          <a:xfrm>
            <a:off x="108000" y="1260000"/>
            <a:ext cx="8928000" cy="5400000"/>
          </a:xfrm>
          <a:prstGeom prst="rect">
            <a:avLst/>
          </a:prstGeom>
          <a:ln w="57150">
            <a:solidFill>
              <a:srgbClr val="0070C0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endParaRPr lang="en-US" altLang="ja-JP" sz="3600" b="1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defRPr/>
            </a:pPr>
            <a:endParaRPr lang="ja-JP" altLang="en-US" sz="4400" b="1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30" name="楕円 7"/>
          <p:cNvSpPr/>
          <p:nvPr/>
        </p:nvSpPr>
        <p:spPr>
          <a:xfrm>
            <a:off x="216000" y="468000"/>
            <a:ext cx="1620000" cy="1620000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>
              <a:defRPr/>
            </a:pPr>
            <a:endParaRPr kumimoji="1" lang="ja-JP" altLang="en-US" sz="3200" dirty="0">
              <a:solidFill>
                <a:prstClr val="white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pSp>
        <p:nvGrpSpPr>
          <p:cNvPr id="21" name="グループ化 20"/>
          <p:cNvGrpSpPr/>
          <p:nvPr/>
        </p:nvGrpSpPr>
        <p:grpSpPr>
          <a:xfrm>
            <a:off x="72000" y="18000"/>
            <a:ext cx="9000000" cy="400110"/>
            <a:chOff x="72000" y="18000"/>
            <a:chExt cx="9000000" cy="400110"/>
          </a:xfrm>
        </p:grpSpPr>
        <p:sp>
          <p:nvSpPr>
            <p:cNvPr id="22" name="テキスト ボックス 21"/>
            <p:cNvSpPr txBox="1"/>
            <p:nvPr/>
          </p:nvSpPr>
          <p:spPr>
            <a:xfrm>
              <a:off x="144000" y="18000"/>
              <a:ext cx="291618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914400">
                <a:defRPr/>
              </a:pPr>
              <a:r>
                <a:rPr kumimoji="1" lang="ja-JP" altLang="en-US" sz="2000" b="1" dirty="0" smtClean="0"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まとめ方のイメージ（例）</a:t>
              </a:r>
              <a:endParaRPr kumimoji="1" lang="ja-JP" altLang="en-US" sz="2000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</p:txBody>
        </p:sp>
        <p:sp>
          <p:nvSpPr>
            <p:cNvPr id="23" name="正方形/長方形 22"/>
            <p:cNvSpPr/>
            <p:nvPr/>
          </p:nvSpPr>
          <p:spPr>
            <a:xfrm>
              <a:off x="72000" y="72000"/>
              <a:ext cx="72000" cy="288000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400">
                <a:defRPr/>
              </a:pPr>
              <a:endParaRPr kumimoji="1" lang="ja-JP" altLang="en-US">
                <a:solidFill>
                  <a:prstClr val="white"/>
                </a:solidFill>
              </a:endParaRPr>
            </a:p>
          </p:txBody>
        </p:sp>
        <p:sp>
          <p:nvSpPr>
            <p:cNvPr id="25" name="四角形: 角を丸くする 16"/>
            <p:cNvSpPr/>
            <p:nvPr/>
          </p:nvSpPr>
          <p:spPr>
            <a:xfrm>
              <a:off x="8532000" y="36000"/>
              <a:ext cx="540000" cy="337542"/>
            </a:xfrm>
            <a:prstGeom prst="round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>
              <a:noAutofit/>
            </a:bodyPr>
            <a:lstStyle/>
            <a:p>
              <a:pPr algn="ctr" defTabSz="914400">
                <a:defRPr/>
              </a:pPr>
              <a:fld id="{0CFFC607-EA3D-420C-9BA1-F88C4603A05C}" type="slidenum">
                <a:rPr kumimoji="1" lang="ja-JP" altLang="en-US" sz="1400" smtClean="0"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pPr algn="ctr" defTabSz="914400">
                  <a:defRPr/>
                </a:pPr>
                <a:t>4</a:t>
              </a:fld>
              <a:endParaRPr kumimoji="1" lang="ja-JP" altLang="en-US" sz="14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sp>
        <p:nvSpPr>
          <p:cNvPr id="26" name="テキスト ボックス 25"/>
          <p:cNvSpPr txBox="1"/>
          <p:nvPr/>
        </p:nvSpPr>
        <p:spPr>
          <a:xfrm>
            <a:off x="472002" y="954835"/>
            <a:ext cx="110799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defTabSz="914400">
              <a:defRPr/>
            </a:pPr>
            <a:r>
              <a:rPr kumimoji="1" lang="ja-JP" altLang="en-US" sz="3600" b="1" dirty="0">
                <a:solidFill>
                  <a:prstClr val="white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協議</a:t>
            </a:r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1836000" y="1278000"/>
            <a:ext cx="6480000" cy="12772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・該当する付近に付箋を貼り、内容的に近いものは重ねたり分類したりしましょう。</a:t>
            </a:r>
            <a:endParaRPr kumimoji="1" lang="en-US" altLang="ja-JP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・模造紙の余白に良さを整理しましょう。</a:t>
            </a:r>
            <a:endParaRPr kumimoji="1" lang="en-US" altLang="ja-JP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pic>
        <p:nvPicPr>
          <p:cNvPr id="2" name="図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2000" y="2598562"/>
            <a:ext cx="7200000" cy="3961505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0336941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サブタイトル 2"/>
          <p:cNvSpPr txBox="1">
            <a:spLocks/>
          </p:cNvSpPr>
          <p:nvPr/>
        </p:nvSpPr>
        <p:spPr>
          <a:xfrm>
            <a:off x="108000" y="1260000"/>
            <a:ext cx="8928000" cy="5400000"/>
          </a:xfrm>
          <a:prstGeom prst="rect">
            <a:avLst/>
          </a:prstGeom>
          <a:ln w="57150">
            <a:solidFill>
              <a:srgbClr val="33CC33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1" lang="en-US" altLang="ja-JP" sz="36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1" lang="ja-JP" altLang="en-US" sz="4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30" name="楕円 7"/>
          <p:cNvSpPr/>
          <p:nvPr/>
        </p:nvSpPr>
        <p:spPr>
          <a:xfrm>
            <a:off x="216000" y="468000"/>
            <a:ext cx="1620000" cy="1620000"/>
          </a:xfrm>
          <a:prstGeom prst="ellipse">
            <a:avLst/>
          </a:prstGeom>
          <a:solidFill>
            <a:srgbClr val="33CC33"/>
          </a:solidFill>
          <a:ln>
            <a:solidFill>
              <a:srgbClr val="33CC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3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</p:txBody>
      </p:sp>
      <p:sp>
        <p:nvSpPr>
          <p:cNvPr id="35" name="四角形: 角を丸くする 12"/>
          <p:cNvSpPr/>
          <p:nvPr/>
        </p:nvSpPr>
        <p:spPr>
          <a:xfrm>
            <a:off x="7380000" y="5688000"/>
            <a:ext cx="1443901" cy="715089"/>
          </a:xfrm>
          <a:prstGeom prst="roundRect">
            <a:avLst/>
          </a:prstGeom>
          <a:noFill/>
          <a:ln w="38100">
            <a:solidFill>
              <a:schemeClr val="accent3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15</a:t>
            </a:r>
            <a:r>
              <a:rPr kumimoji="1" lang="ja-JP" alt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分</a:t>
            </a:r>
          </a:p>
        </p:txBody>
      </p:sp>
      <p:grpSp>
        <p:nvGrpSpPr>
          <p:cNvPr id="21" name="グループ化 20"/>
          <p:cNvGrpSpPr/>
          <p:nvPr/>
        </p:nvGrpSpPr>
        <p:grpSpPr>
          <a:xfrm>
            <a:off x="72000" y="18000"/>
            <a:ext cx="9000000" cy="400110"/>
            <a:chOff x="72000" y="18000"/>
            <a:chExt cx="9000000" cy="400110"/>
          </a:xfrm>
        </p:grpSpPr>
        <p:sp>
          <p:nvSpPr>
            <p:cNvPr id="22" name="テキスト ボックス 21"/>
            <p:cNvSpPr txBox="1"/>
            <p:nvPr/>
          </p:nvSpPr>
          <p:spPr>
            <a:xfrm>
              <a:off x="144000" y="18000"/>
              <a:ext cx="500489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全体で良さを共有し、方向性等を明らかにする</a:t>
              </a:r>
            </a:p>
          </p:txBody>
        </p:sp>
        <p:sp>
          <p:nvSpPr>
            <p:cNvPr id="23" name="正方形/長方形 22"/>
            <p:cNvSpPr/>
            <p:nvPr/>
          </p:nvSpPr>
          <p:spPr>
            <a:xfrm>
              <a:off x="72000" y="72000"/>
              <a:ext cx="72000" cy="288000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5" name="四角形: 角を丸くする 16"/>
            <p:cNvSpPr/>
            <p:nvPr/>
          </p:nvSpPr>
          <p:spPr>
            <a:xfrm>
              <a:off x="8532000" y="36000"/>
              <a:ext cx="540000" cy="337542"/>
            </a:xfrm>
            <a:prstGeom prst="round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fld id="{0CFFC607-EA3D-420C-9BA1-F88C4603A05C}" type="slidenum">
                <a:rPr kumimoji="1" lang="ja-JP" altLang="en-US" sz="1400" b="0" i="0" u="none" strike="noStrike" kern="1200" cap="none" spc="0" normalizeH="0" baseline="0" noProof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rPr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t>5</a:t>
              </a:fld>
              <a:endPara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endParaRPr>
            </a:p>
          </p:txBody>
        </p:sp>
      </p:grpSp>
      <p:sp>
        <p:nvSpPr>
          <p:cNvPr id="26" name="テキスト ボックス 25"/>
          <p:cNvSpPr txBox="1"/>
          <p:nvPr/>
        </p:nvSpPr>
        <p:spPr>
          <a:xfrm>
            <a:off x="472002" y="954835"/>
            <a:ext cx="110799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共有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xmlns="" id="{FAD8A883-95CF-4964-B237-856C415A5A84}"/>
              </a:ext>
            </a:extLst>
          </p:cNvPr>
          <p:cNvSpPr txBox="1"/>
          <p:nvPr/>
        </p:nvSpPr>
        <p:spPr>
          <a:xfrm>
            <a:off x="497081" y="2551837"/>
            <a:ext cx="8640000" cy="26930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・グループの代表者が、グループでの協議を伝えましょう。</a:t>
            </a:r>
            <a:endParaRPr kumimoji="1" lang="en-US" altLang="ja-JP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・学校として育成したい資質・能力と照らし合わせて整理し、方向性等を明らかにしましょう。</a:t>
            </a:r>
            <a:endParaRPr kumimoji="1" lang="en-US" altLang="ja-JP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038830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サブタイトル 2"/>
          <p:cNvSpPr txBox="1">
            <a:spLocks/>
          </p:cNvSpPr>
          <p:nvPr/>
        </p:nvSpPr>
        <p:spPr>
          <a:xfrm>
            <a:off x="108000" y="1260000"/>
            <a:ext cx="8928000" cy="5400000"/>
          </a:xfrm>
          <a:prstGeom prst="rect">
            <a:avLst/>
          </a:prstGeom>
          <a:ln w="57150">
            <a:solidFill>
              <a:srgbClr val="FFC000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1" lang="en-US" altLang="ja-JP" sz="36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1" lang="ja-JP" altLang="en-US" sz="4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30" name="楕円 7"/>
          <p:cNvSpPr/>
          <p:nvPr/>
        </p:nvSpPr>
        <p:spPr>
          <a:xfrm>
            <a:off x="216000" y="468000"/>
            <a:ext cx="1620000" cy="1620000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3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</p:txBody>
      </p:sp>
      <p:sp>
        <p:nvSpPr>
          <p:cNvPr id="35" name="四角形: 角を丸くする 12"/>
          <p:cNvSpPr/>
          <p:nvPr/>
        </p:nvSpPr>
        <p:spPr>
          <a:xfrm>
            <a:off x="7380000" y="5688000"/>
            <a:ext cx="1443901" cy="715089"/>
          </a:xfrm>
          <a:prstGeom prst="roundRect">
            <a:avLst/>
          </a:prstGeom>
          <a:noFill/>
          <a:ln w="38100">
            <a:solidFill>
              <a:schemeClr val="accent3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5</a:t>
            </a:r>
            <a:r>
              <a:rPr kumimoji="1" lang="ja-JP" alt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分</a:t>
            </a:r>
          </a:p>
        </p:txBody>
      </p:sp>
      <p:grpSp>
        <p:nvGrpSpPr>
          <p:cNvPr id="21" name="グループ化 20"/>
          <p:cNvGrpSpPr/>
          <p:nvPr/>
        </p:nvGrpSpPr>
        <p:grpSpPr>
          <a:xfrm>
            <a:off x="72000" y="18000"/>
            <a:ext cx="9000000" cy="400110"/>
            <a:chOff x="72000" y="18000"/>
            <a:chExt cx="9000000" cy="400110"/>
          </a:xfrm>
        </p:grpSpPr>
        <p:sp>
          <p:nvSpPr>
            <p:cNvPr id="22" name="テキスト ボックス 21"/>
            <p:cNvSpPr txBox="1"/>
            <p:nvPr/>
          </p:nvSpPr>
          <p:spPr>
            <a:xfrm>
              <a:off x="144000" y="18000"/>
              <a:ext cx="178286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個人で振り返り</a:t>
              </a:r>
            </a:p>
          </p:txBody>
        </p:sp>
        <p:sp>
          <p:nvSpPr>
            <p:cNvPr id="23" name="正方形/長方形 22"/>
            <p:cNvSpPr/>
            <p:nvPr/>
          </p:nvSpPr>
          <p:spPr>
            <a:xfrm>
              <a:off x="72000" y="72000"/>
              <a:ext cx="72000" cy="288000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5" name="四角形: 角を丸くする 16"/>
            <p:cNvSpPr/>
            <p:nvPr/>
          </p:nvSpPr>
          <p:spPr>
            <a:xfrm>
              <a:off x="8532000" y="36000"/>
              <a:ext cx="540000" cy="337542"/>
            </a:xfrm>
            <a:prstGeom prst="round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fld id="{0CFFC607-EA3D-420C-9BA1-F88C4603A05C}" type="slidenum">
                <a:rPr kumimoji="1" lang="ja-JP" altLang="en-US" sz="1400" b="0" i="0" u="none" strike="noStrike" kern="1200" cap="none" spc="0" normalizeH="0" baseline="0" noProof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rPr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t>6</a:t>
              </a:fld>
              <a:endPara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endParaRPr>
            </a:p>
          </p:txBody>
        </p:sp>
      </p:grpSp>
      <p:sp>
        <p:nvSpPr>
          <p:cNvPr id="26" name="テキスト ボックス 25"/>
          <p:cNvSpPr txBox="1"/>
          <p:nvPr/>
        </p:nvSpPr>
        <p:spPr>
          <a:xfrm>
            <a:off x="472002" y="954835"/>
            <a:ext cx="110799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省察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xmlns="" id="{3928803D-D674-47AF-8AE1-D88164AB2DDB}"/>
              </a:ext>
            </a:extLst>
          </p:cNvPr>
          <p:cNvSpPr txBox="1"/>
          <p:nvPr/>
        </p:nvSpPr>
        <p:spPr>
          <a:xfrm>
            <a:off x="497081" y="2551837"/>
            <a:ext cx="8640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協議</a:t>
            </a:r>
            <a:r>
              <a:rPr kumimoji="1" lang="ja-JP" alt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を踏まえて、これから取り組むことを明らかにしましょう</a:t>
            </a:r>
            <a:r>
              <a:rPr kumimoji="1" lang="ja-JP" alt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。</a:t>
            </a:r>
            <a:endParaRPr kumimoji="1" lang="en-US" altLang="ja-JP" sz="3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21081260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279</Words>
  <Application>Microsoft Office PowerPoint</Application>
  <PresentationFormat>画面に合わせる (4:3)</PresentationFormat>
  <Paragraphs>48</Paragraphs>
  <Slides>6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6</vt:i4>
      </vt:variant>
    </vt:vector>
  </HeadingPairs>
  <TitlesOfParts>
    <vt:vector size="12" baseType="lpstr">
      <vt:lpstr>Meiryo UI</vt:lpstr>
      <vt:lpstr>ＭＳ Ｐゴシック</vt:lpstr>
      <vt:lpstr>Arial</vt:lpstr>
      <vt:lpstr>Calibri</vt:lpstr>
      <vt:lpstr>Calibri Light</vt:lpstr>
      <vt:lpstr>1_Office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2017-09-20T08:08:01Z</dcterms:created>
  <dcterms:modified xsi:type="dcterms:W3CDTF">2018-03-13T02:26:24Z</dcterms:modified>
</cp:coreProperties>
</file>