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2" r:id="rId2"/>
    <p:sldId id="260" r:id="rId3"/>
    <p:sldId id="281" r:id="rId4"/>
    <p:sldId id="289" r:id="rId5"/>
    <p:sldId id="287" r:id="rId6"/>
    <p:sldId id="286" r:id="rId7"/>
    <p:sldId id="288" r:id="rId8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FFC000"/>
    <a:srgbClr val="33CC33"/>
    <a:srgbClr val="FFFF9F"/>
    <a:srgbClr val="FFFFCC"/>
    <a:srgbClr val="FFFF99"/>
    <a:srgbClr val="FFFF00"/>
    <a:srgbClr val="FF3F3F"/>
    <a:srgbClr val="FF66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3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28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1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89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75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40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24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13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99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43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83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CF12-7980-457B-B114-3F73305C6A22}" type="datetimeFigureOut">
              <a:rPr kumimoji="1" lang="ja-JP" altLang="en-US" smtClean="0"/>
              <a:t>2017/9/21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8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40901" y="720000"/>
            <a:ext cx="8262198" cy="2725683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評価規準と照らし合わせて、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児童生徒の学習の質を捉える力を伸ばし、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個に応じた指導について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考える。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44000" y="1800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5712131A-FD62-448B-A526-E8C846126749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00225"/>
              </p:ext>
            </p:extLst>
          </p:nvPr>
        </p:nvGraphicFramePr>
        <p:xfrm>
          <a:off x="72000" y="1005840"/>
          <a:ext cx="9000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="" xmlns:a16="http://schemas.microsoft.com/office/drawing/2014/main" val="3990266321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765176546"/>
                    </a:ext>
                  </a:extLst>
                </a:gridCol>
                <a:gridCol w="5760000">
                  <a:extLst>
                    <a:ext uri="{9D8B030D-6E8A-4147-A177-3AD203B41FA5}">
                      <a16:colId xmlns="" xmlns:a16="http://schemas.microsoft.com/office/drawing/2014/main" val="3973805099"/>
                    </a:ext>
                  </a:extLst>
                </a:gridCol>
              </a:tblGrid>
              <a:tr h="2460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研修の説明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・研修の目的と流れ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・授業の概要と評価規準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資料の評価と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共有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・評価基準に従って資料を評価　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・グループとして、各資料の評価の確定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13014574"/>
                  </a:ext>
                </a:extLst>
              </a:tr>
              <a:tr h="1650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資料の再評価と共有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・グループで選出した資料を再評価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・学校としての評価の共有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2829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省察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・評価の在り方や授業改善につなげたいこと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55936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まとめ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7" name="グループ化 1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144000" y="1800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流れ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F5B2F94-79D1-4BB9-A334-438A7CF9D106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86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070881" y="2160000"/>
            <a:ext cx="700223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・評価基準に従って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資料をＡ・Ｂ・Ｃで評価しましょう。</a:t>
            </a: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・付箋（○色）に評価を記入し、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資料に貼りましょう。</a:t>
            </a:r>
          </a:p>
          <a:p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・グループとして、各資料の評価を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定めましょう。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 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5506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グループで資料の評価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254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980000" y="1440000"/>
            <a:ext cx="6938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・評価基準に従って資料をＡ・Ｂ・Ｃで評価しましょう。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・グループとして、各資料の評価を定めましょう。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5506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グループで資料の評価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12000" y="3060000"/>
            <a:ext cx="4320000" cy="2880000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</a:p>
        </p:txBody>
      </p:sp>
      <p:sp>
        <p:nvSpPr>
          <p:cNvPr id="3" name="メモ 2"/>
          <p:cNvSpPr>
            <a:spLocks noChangeAspect="1"/>
          </p:cNvSpPr>
          <p:nvPr/>
        </p:nvSpPr>
        <p:spPr>
          <a:xfrm>
            <a:off x="5760000" y="2700000"/>
            <a:ext cx="2700000" cy="900000"/>
          </a:xfrm>
          <a:prstGeom prst="foldedCorne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先生３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</a:t>
            </a:r>
            <a:endParaRPr kumimoji="1" lang="ja-JP" altLang="en-US" sz="3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メモ 12"/>
          <p:cNvSpPr>
            <a:spLocks noChangeAspect="1"/>
          </p:cNvSpPr>
          <p:nvPr/>
        </p:nvSpPr>
        <p:spPr>
          <a:xfrm>
            <a:off x="5760000" y="4032000"/>
            <a:ext cx="2700000" cy="900000"/>
          </a:xfrm>
          <a:prstGeom prst="foldedCorne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先生４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</a:t>
            </a:r>
            <a:endParaRPr kumimoji="1" lang="ja-JP" altLang="en-US" sz="3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メモ 13"/>
          <p:cNvSpPr>
            <a:spLocks noChangeAspect="1"/>
          </p:cNvSpPr>
          <p:nvPr/>
        </p:nvSpPr>
        <p:spPr>
          <a:xfrm>
            <a:off x="5760000" y="5364000"/>
            <a:ext cx="2700000" cy="900000"/>
          </a:xfrm>
          <a:prstGeom prst="foldedCorne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先生５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</a:t>
            </a:r>
            <a:endParaRPr kumimoji="1" lang="ja-JP" altLang="en-US" sz="3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メモ 14"/>
          <p:cNvSpPr>
            <a:spLocks noChangeAspect="1"/>
          </p:cNvSpPr>
          <p:nvPr/>
        </p:nvSpPr>
        <p:spPr>
          <a:xfrm>
            <a:off x="540000" y="3600000"/>
            <a:ext cx="2700000" cy="900000"/>
          </a:xfrm>
          <a:prstGeom prst="foldedCorne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先生１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</a:t>
            </a:r>
            <a:endParaRPr kumimoji="1" lang="ja-JP" altLang="en-US" sz="3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メモ 15"/>
          <p:cNvSpPr>
            <a:spLocks noChangeAspect="1"/>
          </p:cNvSpPr>
          <p:nvPr/>
        </p:nvSpPr>
        <p:spPr>
          <a:xfrm>
            <a:off x="540000" y="4932000"/>
            <a:ext cx="2700000" cy="900000"/>
          </a:xfrm>
          <a:prstGeom prst="foldedCorne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先生２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</a:t>
            </a:r>
            <a:endParaRPr kumimoji="1" lang="ja-JP" altLang="en-US" sz="3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805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評価が分かれた場合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87627" y="2340000"/>
            <a:ext cx="906049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グループとしての評価を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「Ａ」または「Ｂ」のいずれかに定め、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判断した理由を明らかに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しましょう。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ja-JP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・判断に迷った資料を各グループで１つ選出し、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全体協議で再評価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全体としての評価を定めましょう。</a:t>
            </a:r>
            <a:endParaRPr lang="ja-JP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5220000" y="720000"/>
            <a:ext cx="3672000" cy="1771200"/>
            <a:chOff x="1944000" y="684000"/>
            <a:chExt cx="3672000" cy="1771200"/>
          </a:xfrm>
        </p:grpSpPr>
        <p:sp>
          <p:nvSpPr>
            <p:cNvPr id="3" name="正方形/長方形 2"/>
            <p:cNvSpPr/>
            <p:nvPr/>
          </p:nvSpPr>
          <p:spPr>
            <a:xfrm>
              <a:off x="1944000" y="684000"/>
              <a:ext cx="3672000" cy="1771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80000" y="720000"/>
              <a:ext cx="3600000" cy="1700615"/>
            </a:xfrm>
            <a:prstGeom prst="rect">
              <a:avLst/>
            </a:prstGeom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3186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33CC3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215953" y="2725399"/>
            <a:ext cx="6712094" cy="2469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・選出した資料について、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互いに理由を伝え合い、協議し、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全体としての評価を定めましょう。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 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4416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全体で資料の再評価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</a:p>
        </p:txBody>
      </p:sp>
    </p:spTree>
    <p:extLst>
      <p:ext uri="{BB962C8B-B14F-4D97-AF65-F5344CB8AC3E}">
        <p14:creationId xmlns:p14="http://schemas.microsoft.com/office/powerpoint/2010/main" val="400388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053248" y="2251840"/>
            <a:ext cx="70375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児童生徒の学習の質を捉えるための</a:t>
            </a:r>
            <a:endParaRPr lang="en-US" altLang="ja-JP" sz="36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評価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の在り方や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授業改善につなげたいことなどを考え、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付箋（○色）に記入しましょう。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 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15279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省察とまとめ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/>
              <a:fld id="{0CFFC607-EA3D-420C-9BA1-F88C4603A05C}" type="slidenum">
                <a:rPr lang="ja-JP" altLang="en-US" sz="140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</a:t>
              </a:fld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省察</a:t>
            </a:r>
          </a:p>
        </p:txBody>
      </p:sp>
    </p:spTree>
    <p:extLst>
      <p:ext uri="{BB962C8B-B14F-4D97-AF65-F5344CB8AC3E}">
        <p14:creationId xmlns:p14="http://schemas.microsoft.com/office/powerpoint/2010/main" val="302108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238</Words>
  <Application>Microsoft Office PowerPoint</Application>
  <PresentationFormat>画面に合わせる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2017-09-13T07:28:22Z</dcterms:created>
  <dcterms:modified xsi:type="dcterms:W3CDTF">2017-09-21T04:31:26Z</dcterms:modified>
</cp:coreProperties>
</file>