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6" r:id="rId1"/>
  </p:sldMasterIdLst>
  <p:notesMasterIdLst>
    <p:notesMasterId r:id="rId9"/>
  </p:notesMasterIdLst>
  <p:handoutMasterIdLst>
    <p:handoutMasterId r:id="rId10"/>
  </p:handoutMasterIdLst>
  <p:sldIdLst>
    <p:sldId id="2287" r:id="rId2"/>
    <p:sldId id="2186" r:id="rId3"/>
    <p:sldId id="2286" r:id="rId4"/>
    <p:sldId id="2298" r:id="rId5"/>
    <p:sldId id="2299" r:id="rId6"/>
    <p:sldId id="2300" r:id="rId7"/>
    <p:sldId id="2303" r:id="rId8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AD14320-1879-49EB-B90F-A86D04D21FF2}">
          <p14:sldIdLst>
            <p14:sldId id="2287"/>
            <p14:sldId id="2186"/>
            <p14:sldId id="2286"/>
            <p14:sldId id="2298"/>
            <p14:sldId id="2299"/>
            <p14:sldId id="2300"/>
            <p14:sldId id="2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6F05"/>
    <a:srgbClr val="66FFCC"/>
    <a:srgbClr val="33CCFF"/>
    <a:srgbClr val="0000FF"/>
    <a:srgbClr val="FF7C80"/>
    <a:srgbClr val="CCFF33"/>
    <a:srgbClr val="00CCFF"/>
    <a:srgbClr val="C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8" autoAdjust="0"/>
    <p:restoredTop sz="73741" autoAdjust="0"/>
  </p:normalViewPr>
  <p:slideViewPr>
    <p:cSldViewPr>
      <p:cViewPr varScale="1">
        <p:scale>
          <a:sx n="55" d="100"/>
          <a:sy n="55" d="100"/>
        </p:scale>
        <p:origin x="1554" y="60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-8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17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ー 9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CDF62-C304-4029-815B-D1808BC558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74003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2"/>
            <a:ext cx="4301543" cy="341064"/>
          </a:xfrm>
          <a:prstGeom prst="rect">
            <a:avLst/>
          </a:prstGeom>
        </p:spPr>
        <p:txBody>
          <a:bodyPr vert="horz" lIns="91368" tIns="45680" rIns="91368" bIns="4568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3" cy="341064"/>
          </a:xfrm>
          <a:prstGeom prst="rect">
            <a:avLst/>
          </a:prstGeom>
        </p:spPr>
        <p:txBody>
          <a:bodyPr vert="horz" lIns="91368" tIns="45680" rIns="91368" bIns="45680" rtlCol="0"/>
          <a:lstStyle>
            <a:lvl1pPr algn="r">
              <a:defRPr sz="1200"/>
            </a:lvl1pPr>
          </a:lstStyle>
          <a:p>
            <a:fld id="{FC74053A-97E4-4212-AE2F-39683A01FC04}" type="datetime3">
              <a:rPr kumimoji="1" lang="ja-JP" altLang="en-US" smtClean="0"/>
              <a:t>平成29年9月20日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8" tIns="45680" rIns="91368" bIns="4568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71388"/>
            <a:ext cx="7941310" cy="2676585"/>
          </a:xfrm>
          <a:prstGeom prst="rect">
            <a:avLst/>
          </a:prstGeom>
        </p:spPr>
        <p:txBody>
          <a:bodyPr vert="horz" lIns="91368" tIns="45680" rIns="91368" bIns="4568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2" y="6456612"/>
            <a:ext cx="4301543" cy="341064"/>
          </a:xfrm>
          <a:prstGeom prst="rect">
            <a:avLst/>
          </a:prstGeom>
        </p:spPr>
        <p:txBody>
          <a:bodyPr vert="horz" lIns="91368" tIns="45680" rIns="91368" bIns="4568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368" tIns="45680" rIns="91368" bIns="45680" rtlCol="0" anchor="b"/>
          <a:lstStyle>
            <a:lvl1pPr algn="r">
              <a:defRPr sz="1200"/>
            </a:lvl1pPr>
          </a:lstStyle>
          <a:p>
            <a:fld id="{8E486F06-0E1D-437B-9F42-3F927AC94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8568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83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935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133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84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608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1664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12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16234CE-563E-4A85-A109-D7A691125F11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86600" y="6589713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6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DCCDE36-3811-40D2-BFF7-F44D4C69604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86600" y="6570664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558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79E665-DBA1-4F08-BFC6-3A377D595900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86600" y="6557964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729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7C311B1-9F11-400C-BF44-7099E2CE54EB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86600" y="6589713"/>
            <a:ext cx="2057400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55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9CE1EC-D265-4887-AD35-0085500759F1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04050" y="6597651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301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1B6CB8-1371-4AD8-8201-600043761079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04050" y="6584951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998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514FC5-B5B5-4A7D-BF03-BC4F8B86018F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004050" y="6584951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767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B16169-9283-4522-B558-85CBE7EC51A4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004050" y="6584951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88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2B6D3E1-F28B-44B3-8D8C-E6CCAA0DE757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86600" y="6573837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93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02D9D5D-824C-4057-A3F7-392015F0752A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86600" y="6583364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3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25AC09-455B-42C0-9CE4-A08C5D859FA0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9/20/2017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086600" y="6562726"/>
            <a:ext cx="20574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18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04050" y="65087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pPr defTabSz="342900"/>
            <a:fld id="{D57F1E4F-1CFF-5643-939E-217C01CDF565}" type="slidenum">
              <a:rPr kumimoji="0" lang="en-US" smtClean="0"/>
              <a:pPr defTabSz="34290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7455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539552" y="76470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目的</a:t>
            </a:r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1580" y="2168261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日頃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の取組を省察し、互いの今後取り組みたいことを可視化することにより、授業改善等を日常的で協働的な取組に</a:t>
            </a:r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つなげる。</a:t>
            </a:r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47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431266" y="1556792"/>
            <a:ext cx="82814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　個人で付箋に記入する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　概念化シートに可視化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　感想の交流</a:t>
            </a:r>
            <a:r>
              <a:rPr lang="ja-JP" altLang="en-US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と今後の方向性の共有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05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メモ 15"/>
          <p:cNvSpPr/>
          <p:nvPr/>
        </p:nvSpPr>
        <p:spPr>
          <a:xfrm>
            <a:off x="1985898" y="1556792"/>
            <a:ext cx="5476259" cy="3240360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継続して取り組みたいこと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取り入れて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いきたい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0" y="5085184"/>
            <a:ext cx="37753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・筆記具はサインペン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・１枚の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付箋に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１項目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3851" y="620688"/>
            <a:ext cx="7288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　個人で</a:t>
            </a: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付箋に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記入する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42364" y="4077072"/>
            <a:ext cx="1261884" cy="6848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お名前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35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18965" y="260648"/>
            <a:ext cx="8441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概念化</a:t>
            </a: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シート（例）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6" y="758607"/>
            <a:ext cx="8964488" cy="5860367"/>
          </a:xfrm>
          <a:prstGeom prst="rect">
            <a:avLst/>
          </a:prstGeom>
        </p:spPr>
      </p:pic>
      <p:sp>
        <p:nvSpPr>
          <p:cNvPr id="8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034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18965" y="260648"/>
            <a:ext cx="8441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概念化</a:t>
            </a: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シート（例）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6" y="758607"/>
            <a:ext cx="8964488" cy="5860367"/>
          </a:xfrm>
          <a:prstGeom prst="rect">
            <a:avLst/>
          </a:prstGeom>
        </p:spPr>
      </p:pic>
      <p:sp>
        <p:nvSpPr>
          <p:cNvPr id="8" name="メモ 7"/>
          <p:cNvSpPr/>
          <p:nvPr/>
        </p:nvSpPr>
        <p:spPr>
          <a:xfrm>
            <a:off x="3554214" y="2923890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メモ 8"/>
          <p:cNvSpPr/>
          <p:nvPr/>
        </p:nvSpPr>
        <p:spPr>
          <a:xfrm>
            <a:off x="4571043" y="209757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メモ 9"/>
          <p:cNvSpPr/>
          <p:nvPr/>
        </p:nvSpPr>
        <p:spPr>
          <a:xfrm>
            <a:off x="3204034" y="4216891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メモ 10"/>
          <p:cNvSpPr/>
          <p:nvPr/>
        </p:nvSpPr>
        <p:spPr>
          <a:xfrm>
            <a:off x="3530092" y="527756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メモ 11"/>
          <p:cNvSpPr/>
          <p:nvPr/>
        </p:nvSpPr>
        <p:spPr>
          <a:xfrm>
            <a:off x="5475301" y="4051942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メモ 12"/>
          <p:cNvSpPr/>
          <p:nvPr/>
        </p:nvSpPr>
        <p:spPr>
          <a:xfrm>
            <a:off x="4378402" y="3899542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メモ 13"/>
          <p:cNvSpPr/>
          <p:nvPr/>
        </p:nvSpPr>
        <p:spPr>
          <a:xfrm>
            <a:off x="5134153" y="2923890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メモ 14"/>
          <p:cNvSpPr/>
          <p:nvPr/>
        </p:nvSpPr>
        <p:spPr>
          <a:xfrm>
            <a:off x="7098399" y="233923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メモ 15"/>
          <p:cNvSpPr/>
          <p:nvPr/>
        </p:nvSpPr>
        <p:spPr>
          <a:xfrm>
            <a:off x="6882936" y="1362628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メモ 16"/>
          <p:cNvSpPr/>
          <p:nvPr/>
        </p:nvSpPr>
        <p:spPr>
          <a:xfrm>
            <a:off x="5747037" y="2161890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メモ 17"/>
          <p:cNvSpPr/>
          <p:nvPr/>
        </p:nvSpPr>
        <p:spPr>
          <a:xfrm>
            <a:off x="5510470" y="119989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メモ 18"/>
          <p:cNvSpPr/>
          <p:nvPr/>
        </p:nvSpPr>
        <p:spPr>
          <a:xfrm>
            <a:off x="3503497" y="1482103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メモ 19"/>
          <p:cNvSpPr/>
          <p:nvPr/>
        </p:nvSpPr>
        <p:spPr>
          <a:xfrm>
            <a:off x="6970428" y="499548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20"/>
          <p:cNvSpPr/>
          <p:nvPr/>
        </p:nvSpPr>
        <p:spPr>
          <a:xfrm>
            <a:off x="7663171" y="5816862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メモ 21"/>
          <p:cNvSpPr/>
          <p:nvPr/>
        </p:nvSpPr>
        <p:spPr>
          <a:xfrm>
            <a:off x="4626824" y="4914575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メモ 22"/>
          <p:cNvSpPr/>
          <p:nvPr/>
        </p:nvSpPr>
        <p:spPr>
          <a:xfrm>
            <a:off x="757493" y="5680285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メモ 23"/>
          <p:cNvSpPr/>
          <p:nvPr/>
        </p:nvSpPr>
        <p:spPr>
          <a:xfrm>
            <a:off x="1209622" y="1143614"/>
            <a:ext cx="904258" cy="676979"/>
          </a:xfrm>
          <a:prstGeom prst="foldedCorner">
            <a:avLst/>
          </a:prstGeom>
          <a:solidFill>
            <a:srgbClr val="CCFF99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51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3754760" cy="724942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概念化</a:t>
            </a:r>
            <a:r>
              <a:rPr kumimoji="1" lang="ja-JP" altLang="en-US" sz="3600" dirty="0" smtClean="0"/>
              <a:t>シート活用例</a:t>
            </a:r>
            <a:endParaRPr kumimoji="1" lang="ja-JP" altLang="en-US" dirty="0"/>
          </a:p>
        </p:txBody>
      </p:sp>
      <p:pic>
        <p:nvPicPr>
          <p:cNvPr id="9218" name="Picture 2" descr="F:\ＰＰ資料\概念化before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409376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789040"/>
            <a:ext cx="3714459" cy="2482927"/>
          </a:xfrm>
          <a:prstGeom prst="rect">
            <a:avLst/>
          </a:prstGeom>
        </p:spPr>
      </p:pic>
      <p:sp>
        <p:nvSpPr>
          <p:cNvPr id="7" name="右矢印 6"/>
          <p:cNvSpPr/>
          <p:nvPr/>
        </p:nvSpPr>
        <p:spPr>
          <a:xfrm rot="2481179">
            <a:off x="3747506" y="3899471"/>
            <a:ext cx="1339577" cy="931303"/>
          </a:xfrm>
          <a:prstGeom prst="rightArrow">
            <a:avLst/>
          </a:prstGeom>
          <a:gradFill flip="none" rotWithShape="1">
            <a:gsLst>
              <a:gs pos="0">
                <a:srgbClr val="0070C0"/>
              </a:gs>
              <a:gs pos="50000">
                <a:srgbClr val="7DC7FF"/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  <a:ln w="19050">
            <a:solidFill>
              <a:srgbClr val="0042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4114" y="4440014"/>
            <a:ext cx="3447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協議会の「個の</a:t>
            </a:r>
            <a:r>
              <a:rPr lang="ja-JP" altLang="en-US" sz="1600" dirty="0"/>
              <a:t>省察</a:t>
            </a:r>
            <a:r>
              <a:rPr kumimoji="1" lang="ja-JP" altLang="en-US" sz="1600" dirty="0" smtClean="0"/>
              <a:t>」の場面で、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「緑付箋」に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継続して取り組みたい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こと取り入れて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いきたいこと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等</a:t>
            </a:r>
            <a:r>
              <a:rPr kumimoji="1" lang="ja-JP" altLang="en-US" sz="1600" dirty="0" smtClean="0"/>
              <a:t>を記入。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表に貼付し、</a:t>
            </a:r>
            <a:r>
              <a:rPr lang="ja-JP" altLang="en-US" sz="1600" dirty="0" smtClean="0"/>
              <a:t>全員で共有</a:t>
            </a:r>
            <a:r>
              <a:rPr kumimoji="1" lang="ja-JP" altLang="en-US" sz="1600" dirty="0" smtClean="0"/>
              <a:t>する。</a:t>
            </a:r>
            <a:endParaRPr kumimoji="1" lang="en-US" altLang="ja-JP" sz="16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16017" y="1456549"/>
            <a:ext cx="3672408" cy="20928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　　　　　　</a:t>
            </a:r>
            <a:r>
              <a:rPr lang="ja-JP" altLang="en-US" dirty="0"/>
              <a:t> </a:t>
            </a:r>
            <a:r>
              <a:rPr lang="ja-JP" altLang="en-US" dirty="0" smtClean="0"/>
              <a:t> </a:t>
            </a:r>
            <a:r>
              <a:rPr kumimoji="1" lang="ja-JP" altLang="en-US" dirty="0" smtClean="0"/>
              <a:t>　　</a:t>
            </a:r>
            <a:r>
              <a:rPr kumimoji="1" lang="ja-JP" altLang="en-US" sz="1400" dirty="0" smtClean="0"/>
              <a:t>集団</a:t>
            </a:r>
            <a:endParaRPr kumimoji="1" lang="en-US" altLang="ja-JP" sz="1400" dirty="0" smtClean="0"/>
          </a:p>
          <a:p>
            <a:endParaRPr kumimoji="1" lang="en-US" altLang="ja-JP" sz="1400" dirty="0" smtClean="0"/>
          </a:p>
          <a:p>
            <a:r>
              <a:rPr kumimoji="1" lang="ja-JP" altLang="en-US" sz="1400" dirty="0" smtClean="0"/>
              <a:t>　　　　　　　　　　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現在</a:t>
            </a:r>
            <a:r>
              <a:rPr lang="ja-JP" altLang="en-US" sz="1400" dirty="0"/>
              <a:t>取り組んで</a:t>
            </a:r>
            <a:r>
              <a:rPr kumimoji="1" lang="ja-JP" altLang="en-US" sz="1400" dirty="0" smtClean="0"/>
              <a:t>　　　　　　　　　</a:t>
            </a:r>
            <a:r>
              <a:rPr lang="ja-JP" altLang="en-US" sz="1400" dirty="0"/>
              <a:t>　</a:t>
            </a:r>
            <a:r>
              <a:rPr kumimoji="1" lang="ja-JP" altLang="en-US" sz="1400" dirty="0" smtClean="0"/>
              <a:t>今後取り組み　　　　　　　　　　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　　　　　いること　　　　　　　　</a:t>
            </a:r>
            <a:r>
              <a:rPr lang="ja-JP" altLang="en-US" sz="1400" dirty="0"/>
              <a:t>　</a:t>
            </a:r>
            <a:r>
              <a:rPr kumimoji="1" lang="ja-JP" altLang="en-US" sz="1400" dirty="0" smtClean="0"/>
              <a:t>　　　　</a:t>
            </a:r>
            <a:r>
              <a:rPr kumimoji="1" lang="ja-JP" altLang="en-US" sz="1400" dirty="0" err="1" smtClean="0"/>
              <a:t>たい</a:t>
            </a:r>
            <a:r>
              <a:rPr kumimoji="1" lang="ja-JP" altLang="en-US" sz="1400" dirty="0" smtClean="0"/>
              <a:t>こ</a:t>
            </a:r>
            <a:r>
              <a:rPr kumimoji="1" lang="ja-JP" altLang="en-US" sz="1400" dirty="0"/>
              <a:t>と</a:t>
            </a:r>
            <a:endParaRPr kumimoji="1" lang="en-US" altLang="ja-JP" sz="1400" dirty="0" smtClean="0"/>
          </a:p>
          <a:p>
            <a:endParaRPr kumimoji="1" lang="en-US" altLang="ja-JP" sz="1400" dirty="0"/>
          </a:p>
          <a:p>
            <a:endParaRPr kumimoji="1" lang="en-US" altLang="ja-JP" sz="1400" dirty="0" smtClean="0"/>
          </a:p>
          <a:p>
            <a:endParaRPr kumimoji="1" lang="en-US" altLang="ja-JP" sz="1400" dirty="0" smtClean="0"/>
          </a:p>
          <a:p>
            <a:r>
              <a:rPr kumimoji="1" lang="ja-JP" altLang="en-US" sz="1400" dirty="0"/>
              <a:t>　</a:t>
            </a:r>
            <a:r>
              <a:rPr kumimoji="1" lang="ja-JP" altLang="en-US" sz="1400" dirty="0" smtClean="0"/>
              <a:t>　　　　　　　　　　　　 個</a:t>
            </a:r>
            <a:endParaRPr kumimoji="1" lang="ja-JP" altLang="en-US" sz="14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4932039" y="2636912"/>
            <a:ext cx="331237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6444208" y="1844824"/>
            <a:ext cx="0" cy="136815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 16"/>
          <p:cNvSpPr/>
          <p:nvPr/>
        </p:nvSpPr>
        <p:spPr>
          <a:xfrm>
            <a:off x="323528" y="4437112"/>
            <a:ext cx="3456384" cy="111031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55776" y="5661248"/>
            <a:ext cx="2052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職員室内に掲示し、取組状況に応じて　貼付位置を移動する。</a:t>
            </a:r>
            <a:endParaRPr kumimoji="1" lang="ja-JP" altLang="en-US" sz="16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93908" y="332258"/>
            <a:ext cx="14937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 </a:t>
            </a:r>
            <a:r>
              <a:rPr kumimoji="1" lang="ja-JP" altLang="en-US" dirty="0" smtClean="0"/>
              <a:t>校内研修</a:t>
            </a:r>
            <a:r>
              <a:rPr lang="ja-JP" altLang="en-US" dirty="0"/>
              <a:t>例</a:t>
            </a:r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9" name="角丸四角形 18"/>
          <p:cNvSpPr/>
          <p:nvPr/>
        </p:nvSpPr>
        <p:spPr>
          <a:xfrm>
            <a:off x="2483768" y="5661248"/>
            <a:ext cx="2196244" cy="95643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53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6678966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1731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555516" y="3017930"/>
            <a:ext cx="8032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　感想の交流と今後の方向性の共有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四角形: 角を丸くする 16"/>
          <p:cNvSpPr/>
          <p:nvPr/>
        </p:nvSpPr>
        <p:spPr>
          <a:xfrm>
            <a:off x="8352420" y="290456"/>
            <a:ext cx="540000" cy="360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096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画面に合わせる (4:3)</PresentationFormat>
  <Paragraphs>48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Meiryo UI</vt:lpstr>
      <vt:lpstr>ＭＳ Ｐゴシック</vt:lpstr>
      <vt:lpstr>メイリオ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概念化シート活用例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2017-09-15T07:34:26Z</dcterms:created>
  <dcterms:modified xsi:type="dcterms:W3CDTF">2017-09-20T08:02:04Z</dcterms:modified>
</cp:coreProperties>
</file>