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4"/>
  </p:notesMasterIdLst>
  <p:sldIdLst>
    <p:sldId id="264" r:id="rId2"/>
    <p:sldId id="290" r:id="rId3"/>
    <p:sldId id="291" r:id="rId4"/>
    <p:sldId id="292" r:id="rId5"/>
    <p:sldId id="286" r:id="rId6"/>
    <p:sldId id="289" r:id="rId7"/>
    <p:sldId id="267" r:id="rId8"/>
    <p:sldId id="288" r:id="rId9"/>
    <p:sldId id="293" r:id="rId10"/>
    <p:sldId id="268" r:id="rId11"/>
    <p:sldId id="271" r:id="rId12"/>
    <p:sldId id="294" r:id="rId1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9883" autoAdjust="0"/>
  </p:normalViewPr>
  <p:slideViewPr>
    <p:cSldViewPr snapToGrid="0" showGuides="1">
      <p:cViewPr varScale="1">
        <p:scale>
          <a:sx n="56" d="100"/>
          <a:sy n="56" d="100"/>
        </p:scale>
        <p:origin x="984" y="60"/>
      </p:cViewPr>
      <p:guideLst>
        <p:guide orient="horz" pos="2183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34F86-4E94-47B0-99B8-4D120797F2E8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900DF-7A15-49B1-BE60-304172FC9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29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371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59576-EC92-45C3-893F-CED18E7D326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526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77DE8-4CF0-49AB-AE67-9ED089AAD82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73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77DE8-4CF0-49AB-AE67-9ED089AAD82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887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900DF-7A15-49B1-BE60-304172FC9A9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10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73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07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05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04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22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24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37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78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52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13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43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EFE7-599C-4D74-A3DA-E9C3B23D8771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F4AAA-990E-4BBB-A876-85FAAB409C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08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5004" y="1728354"/>
            <a:ext cx="8873993" cy="3600000"/>
          </a:xfrm>
          <a:noFill/>
          <a:ln w="41275">
            <a:solidFill>
              <a:schemeClr val="accent5">
                <a:lumMod val="50000"/>
              </a:schemeClr>
            </a:solidFill>
          </a:ln>
        </p:spPr>
        <p:txBody>
          <a:bodyPr tIns="180000">
            <a:noAutofit/>
          </a:bodyPr>
          <a:lstStyle/>
          <a:p>
            <a:pPr algn="l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１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A087184-1DF3-464F-BAC1-6162E9E6E833}"/>
              </a:ext>
            </a:extLst>
          </p:cNvPr>
          <p:cNvSpPr/>
          <p:nvPr/>
        </p:nvSpPr>
        <p:spPr>
          <a:xfrm>
            <a:off x="205379" y="1717271"/>
            <a:ext cx="9307629" cy="3852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授業改善アイデアシートを参考に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主体的・対話的で深い学びの実現に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向けた取組の具体を教員同士で話し合う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ことを通して、今後取り組んでいきたい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ことを考える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1634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8"/>
            <a:ext cx="8881783" cy="5724000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84224" y="293594"/>
            <a:ext cx="1784350" cy="1620000"/>
            <a:chOff x="6625471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25471" y="2892697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全体で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共有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C735159-87AE-49EC-A458-CB9DAE0EF13F}"/>
              </a:ext>
            </a:extLst>
          </p:cNvPr>
          <p:cNvSpPr/>
          <p:nvPr/>
        </p:nvSpPr>
        <p:spPr>
          <a:xfrm>
            <a:off x="403773" y="2686648"/>
            <a:ext cx="82598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自分たちのグループや他のグループのシート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を見ながら、全体で共有したい内容をまとめる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735159-87AE-49EC-A458-CB9DAE0EF13F}"/>
              </a:ext>
            </a:extLst>
          </p:cNvPr>
          <p:cNvSpPr/>
          <p:nvPr/>
        </p:nvSpPr>
        <p:spPr>
          <a:xfrm>
            <a:off x="419983" y="4569416"/>
            <a:ext cx="85692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□グループで考えたことや他の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グループの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アイデアから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、全体で共有したい内容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を発表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5061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9"/>
            <a:ext cx="8881783" cy="5502769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97120" y="293594"/>
            <a:ext cx="1784350" cy="1620000"/>
            <a:chOff x="6638367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38367" y="3030867"/>
              <a:ext cx="17843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3343" y="2773015"/>
            <a:ext cx="75573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□グループでの協議等を参考にし、明日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endParaRPr lang="en-US" altLang="ja-JP" sz="2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取り組んでいけそう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なことを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考える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3746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5004" y="1728354"/>
            <a:ext cx="8873993" cy="3600000"/>
          </a:xfrm>
          <a:noFill/>
          <a:ln w="41275">
            <a:solidFill>
              <a:schemeClr val="accent5">
                <a:lumMod val="50000"/>
              </a:schemeClr>
            </a:solidFill>
          </a:ln>
        </p:spPr>
        <p:txBody>
          <a:bodyPr tIns="180000">
            <a:noAutofit/>
          </a:bodyPr>
          <a:lstStyle/>
          <a:p>
            <a:pPr algn="l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12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A087184-1DF3-464F-BAC1-6162E9E6E833}"/>
              </a:ext>
            </a:extLst>
          </p:cNvPr>
          <p:cNvSpPr/>
          <p:nvPr/>
        </p:nvSpPr>
        <p:spPr>
          <a:xfrm>
            <a:off x="205379" y="1717271"/>
            <a:ext cx="9307629" cy="3852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授業改善アイデアシートを参考に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主体的・対話的で深い学びの実現に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向けた取組の具体を教員同士で話し合う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ことを通して、今後取り組んでいきたい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57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ことを考える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25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CFAE28F-1905-4B1B-85B5-5BAA54858F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381" b="4943"/>
          <a:stretch/>
        </p:blipFill>
        <p:spPr>
          <a:xfrm>
            <a:off x="75774" y="1058700"/>
            <a:ext cx="3629953" cy="525124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960CCC5-7DA9-4BA2-8393-63A45E877A10}"/>
              </a:ext>
            </a:extLst>
          </p:cNvPr>
          <p:cNvSpPr txBox="1"/>
          <p:nvPr/>
        </p:nvSpPr>
        <p:spPr>
          <a:xfrm>
            <a:off x="3686477" y="1522724"/>
            <a:ext cx="557075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□研修担当の教員が中心となり、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研修で取り扱いたいテーマを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「授業改善アイデアシート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A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」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からグループの数だけ選び、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全体に周知する。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8F4EB0-A801-4851-8991-84E1AC50CD1E}"/>
              </a:ext>
            </a:extLst>
          </p:cNvPr>
          <p:cNvSpPr txBox="1"/>
          <p:nvPr/>
        </p:nvSpPr>
        <p:spPr>
          <a:xfrm>
            <a:off x="3686477" y="4335464"/>
            <a:ext cx="55707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□自校の課題等と照らし合わせて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　テーマを選ぶ。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214C2DE-6B3A-4E35-9D91-85F70F6181B3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8AA6CDF-BF4D-4FBA-BB20-AC76F2FE9C85}"/>
                </a:ext>
              </a:extLst>
            </p:cNvPr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</a:t>
              </a:r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を始める前に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D3E76CE-1D0B-4B1B-8DD9-729D387EC33B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四角形: 角を丸くする 16">
              <a:extLst>
                <a:ext uri="{FF2B5EF4-FFF2-40B4-BE49-F238E27FC236}">
                  <a16:creationId xmlns:a16="http://schemas.microsoft.com/office/drawing/2014/main" id="{D66A5CFA-2393-4FA7-BF90-AC275673F171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２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773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CFAE28F-1905-4B1B-85B5-5BAA54858F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381" b="4943"/>
          <a:stretch/>
        </p:blipFill>
        <p:spPr>
          <a:xfrm>
            <a:off x="75774" y="1058700"/>
            <a:ext cx="4014963" cy="58082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960CCC5-7DA9-4BA2-8393-63A45E877A10}"/>
              </a:ext>
            </a:extLst>
          </p:cNvPr>
          <p:cNvSpPr txBox="1"/>
          <p:nvPr/>
        </p:nvSpPr>
        <p:spPr>
          <a:xfrm>
            <a:off x="5188019" y="2021922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主体的な学びの視点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759298C-491E-4832-899F-CE564C130BA1}"/>
              </a:ext>
            </a:extLst>
          </p:cNvPr>
          <p:cNvSpPr/>
          <p:nvPr/>
        </p:nvSpPr>
        <p:spPr>
          <a:xfrm>
            <a:off x="144379" y="1501541"/>
            <a:ext cx="3816000" cy="1404000"/>
          </a:xfrm>
          <a:prstGeom prst="rect">
            <a:avLst/>
          </a:prstGeom>
          <a:noFill/>
          <a:ln w="63500">
            <a:solidFill>
              <a:srgbClr val="CC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66FF66"/>
              </a:solidFill>
            </a:endParaRP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835D53F0-C534-4DA9-BA5F-ECFED8902836}"/>
              </a:ext>
            </a:extLst>
          </p:cNvPr>
          <p:cNvCxnSpPr>
            <a:stCxn id="3" idx="3"/>
          </p:cNvCxnSpPr>
          <p:nvPr/>
        </p:nvCxnSpPr>
        <p:spPr>
          <a:xfrm>
            <a:off x="3960379" y="2203541"/>
            <a:ext cx="904472" cy="5457"/>
          </a:xfrm>
          <a:prstGeom prst="straightConnector1">
            <a:avLst/>
          </a:prstGeom>
          <a:ln w="63500">
            <a:solidFill>
              <a:srgbClr val="CCFF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000F8E-911D-4B3D-80F8-5162BD16D795}"/>
              </a:ext>
            </a:extLst>
          </p:cNvPr>
          <p:cNvSpPr/>
          <p:nvPr/>
        </p:nvSpPr>
        <p:spPr>
          <a:xfrm>
            <a:off x="144377" y="3123041"/>
            <a:ext cx="3816000" cy="1512000"/>
          </a:xfrm>
          <a:prstGeom prst="rect">
            <a:avLst/>
          </a:prstGeom>
          <a:noFill/>
          <a:ln w="63500"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6FF66"/>
              </a:solidFill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BB8E94B-0800-4C7A-AEAA-FE5B26C4BD6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960377" y="3830499"/>
            <a:ext cx="893104" cy="0"/>
          </a:xfrm>
          <a:prstGeom prst="straightConnector1">
            <a:avLst/>
          </a:prstGeom>
          <a:ln w="63500">
            <a:solidFill>
              <a:srgbClr val="FF66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D7A2E83-047C-4511-BFB3-8D2DE99F65FD}"/>
              </a:ext>
            </a:extLst>
          </p:cNvPr>
          <p:cNvSpPr txBox="1"/>
          <p:nvPr/>
        </p:nvSpPr>
        <p:spPr>
          <a:xfrm>
            <a:off x="5210264" y="3624404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対話的な学びの視点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2501D40-6CE1-4DA9-B0B4-CB563C927384}"/>
              </a:ext>
            </a:extLst>
          </p:cNvPr>
          <p:cNvSpPr/>
          <p:nvPr/>
        </p:nvSpPr>
        <p:spPr>
          <a:xfrm>
            <a:off x="144376" y="4782995"/>
            <a:ext cx="3816000" cy="1620000"/>
          </a:xfrm>
          <a:prstGeom prst="rect">
            <a:avLst/>
          </a:prstGeom>
          <a:noFill/>
          <a:ln w="63500"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6FF66"/>
              </a:solidFill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5557B7A-89ED-4D19-AD4A-41E939D384AD}"/>
              </a:ext>
            </a:extLst>
          </p:cNvPr>
          <p:cNvCxnSpPr>
            <a:cxnSpLocks/>
          </p:cNvCxnSpPr>
          <p:nvPr/>
        </p:nvCxnSpPr>
        <p:spPr>
          <a:xfrm flipV="1">
            <a:off x="3948101" y="5628819"/>
            <a:ext cx="936000" cy="0"/>
          </a:xfrm>
          <a:prstGeom prst="straightConnector1">
            <a:avLst/>
          </a:prstGeom>
          <a:ln w="63500">
            <a:solidFill>
              <a:srgbClr val="00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A6D7E99-8178-4D95-BDEA-972561711CA0}"/>
              </a:ext>
            </a:extLst>
          </p:cNvPr>
          <p:cNvSpPr txBox="1"/>
          <p:nvPr/>
        </p:nvSpPr>
        <p:spPr>
          <a:xfrm>
            <a:off x="5227776" y="5367209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深い学びの視点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6214C2DE-6B3A-4E35-9D91-85F70F6181B3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8AA6CDF-BF4D-4FBA-BB20-AC76F2FE9C85}"/>
                </a:ext>
              </a:extLst>
            </p:cNvPr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授業</a:t>
              </a:r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改善シート</a:t>
              </a:r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A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DD3E76CE-1D0B-4B1B-8DD9-729D387EC33B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四角形: 角を丸くする 16">
              <a:extLst>
                <a:ext uri="{FF2B5EF4-FFF2-40B4-BE49-F238E27FC236}">
                  <a16:creationId xmlns:a16="http://schemas.microsoft.com/office/drawing/2014/main" id="{D66A5CFA-2393-4FA7-BF90-AC275673F171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３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492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247" y="770995"/>
            <a:ext cx="4346800" cy="6120000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214C2DE-6B3A-4E35-9D91-85F70F6181B3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F8AA6CDF-BF4D-4FBA-BB20-AC76F2FE9C85}"/>
                </a:ext>
              </a:extLst>
            </p:cNvPr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授業</a:t>
              </a:r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改善シート</a:t>
              </a:r>
              <a:r>
                <a:rPr lang="en-US" altLang="ja-JP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B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D3E76CE-1D0B-4B1B-8DD9-729D387EC33B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四角形: 角を丸くする 16">
              <a:extLst>
                <a:ext uri="{FF2B5EF4-FFF2-40B4-BE49-F238E27FC236}">
                  <a16:creationId xmlns:a16="http://schemas.microsoft.com/office/drawing/2014/main" id="{D66A5CFA-2393-4FA7-BF90-AC275673F171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４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325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214C2DE-6B3A-4E35-9D91-85F70F6181B3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8AA6CDF-BF4D-4FBA-BB20-AC76F2FE9C85}"/>
                </a:ext>
              </a:extLst>
            </p:cNvPr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研修の流れ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D3E76CE-1D0B-4B1B-8DD9-729D387EC33B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四角形: 角を丸くする 16">
              <a:extLst>
                <a:ext uri="{FF2B5EF4-FFF2-40B4-BE49-F238E27FC236}">
                  <a16:creationId xmlns:a16="http://schemas.microsoft.com/office/drawing/2014/main" id="{D66A5CFA-2393-4FA7-BF90-AC275673F171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５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682876"/>
              </p:ext>
            </p:extLst>
          </p:nvPr>
        </p:nvGraphicFramePr>
        <p:xfrm>
          <a:off x="125128" y="841326"/>
          <a:ext cx="9018872" cy="5823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89">
                  <a:extLst>
                    <a:ext uri="{9D8B030D-6E8A-4147-A177-3AD203B41FA5}">
                      <a16:colId xmlns:a16="http://schemas.microsoft.com/office/drawing/2014/main" val="651079"/>
                    </a:ext>
                  </a:extLst>
                </a:gridCol>
                <a:gridCol w="2767848">
                  <a:extLst>
                    <a:ext uri="{9D8B030D-6E8A-4147-A177-3AD203B41FA5}">
                      <a16:colId xmlns:a16="http://schemas.microsoft.com/office/drawing/2014/main" val="3990266321"/>
                    </a:ext>
                  </a:extLst>
                </a:gridCol>
                <a:gridCol w="1164657">
                  <a:extLst>
                    <a:ext uri="{9D8B030D-6E8A-4147-A177-3AD203B41FA5}">
                      <a16:colId xmlns:a16="http://schemas.microsoft.com/office/drawing/2014/main" val="1257178223"/>
                    </a:ext>
                  </a:extLst>
                </a:gridCol>
                <a:gridCol w="4677878">
                  <a:extLst>
                    <a:ext uri="{9D8B030D-6E8A-4147-A177-3AD203B41FA5}">
                      <a16:colId xmlns:a16="http://schemas.microsoft.com/office/drawing/2014/main" val="3973805099"/>
                    </a:ext>
                  </a:extLst>
                </a:gridCol>
              </a:tblGrid>
              <a:tr h="4825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研修の説明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３分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研修の流れ、目的を全員で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確認する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967329"/>
                  </a:ext>
                </a:extLst>
              </a:tr>
              <a:tr h="8847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グループ協議①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７分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指定されたテーマを実現するための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具体的な取組をグループで考える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014574"/>
                  </a:ext>
                </a:extLst>
              </a:tr>
              <a:tr h="9285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グループ協議②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２０分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（４分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×5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ブレインライティングを活用し、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他のグループが考えた取組を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より具体化していく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443876"/>
                  </a:ext>
                </a:extLst>
              </a:tr>
              <a:tr h="9285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まとめ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 </a:t>
                      </a:r>
                      <a:r>
                        <a:rPr kumimoji="1" lang="en-US" altLang="ja-JP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分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自分たちのグループや他のグループのシートを見ながら、全体で共有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したい内容をまとめる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265050"/>
                  </a:ext>
                </a:extLst>
              </a:tr>
              <a:tr h="8847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全体で</a:t>
                      </a:r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共有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７分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グループごとにまとめた内容を発表する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936165"/>
                  </a:ext>
                </a:extLst>
              </a:tr>
              <a:tr h="8847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省察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 </a:t>
                      </a:r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８分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個人で明日からの実践で取り組んでいけそうなことを考える</a:t>
                      </a:r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2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396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214C2DE-6B3A-4E35-9D91-85F70F6181B3}"/>
              </a:ext>
            </a:extLst>
          </p:cNvPr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8AA6CDF-BF4D-4FBA-BB20-AC76F2FE9C85}"/>
                </a:ext>
              </a:extLst>
            </p:cNvPr>
            <p:cNvSpPr txBox="1"/>
            <p:nvPr/>
          </p:nvSpPr>
          <p:spPr>
            <a:xfrm>
              <a:off x="147917" y="13447"/>
              <a:ext cx="27072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グルーピング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D3E76CE-1D0B-4B1B-8DD9-729D387EC33B}"/>
                </a:ext>
              </a:extLst>
            </p:cNvPr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四角形: 角を丸くする 16">
              <a:extLst>
                <a:ext uri="{FF2B5EF4-FFF2-40B4-BE49-F238E27FC236}">
                  <a16:creationId xmlns:a16="http://schemas.microsoft.com/office/drawing/2014/main" id="{D66A5CFA-2393-4FA7-BF90-AC275673F171}"/>
                </a:ext>
              </a:extLst>
            </p:cNvPr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６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1913AE0-2193-4948-B51E-B7C9641CAA7E}"/>
              </a:ext>
            </a:extLst>
          </p:cNvPr>
          <p:cNvSpPr txBox="1"/>
          <p:nvPr/>
        </p:nvSpPr>
        <p:spPr>
          <a:xfrm>
            <a:off x="1017423" y="2758663"/>
            <a:ext cx="7817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□</a:t>
            </a:r>
            <a:r>
              <a:rPr kumimoji="1" lang="en-US" altLang="ja-JP" sz="4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人、もしくは</a:t>
            </a:r>
            <a:r>
              <a:rPr kumimoji="1"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人グループ</a:t>
            </a:r>
            <a:endParaRPr kumimoji="1"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27747" y="1490877"/>
            <a:ext cx="7504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本研修はグループで話し合いながら、授業改善のアイデアを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出し合い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深めて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いくこと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を大切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にして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いるため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7084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3"/>
          <a:srcRect b="27900"/>
          <a:stretch/>
        </p:blipFill>
        <p:spPr>
          <a:xfrm>
            <a:off x="252805" y="2633376"/>
            <a:ext cx="3148829" cy="3196431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477035" y="2034423"/>
            <a:ext cx="8409456" cy="57600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988182"/>
            <a:ext cx="8881783" cy="576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協議①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7035" y="2052423"/>
            <a:ext cx="8855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テーマ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に対しての具体的な取組を考えていきましょう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二等辺三角形 4"/>
          <p:cNvSpPr/>
          <p:nvPr/>
        </p:nvSpPr>
        <p:spPr>
          <a:xfrm rot="5400000">
            <a:off x="3290128" y="3411358"/>
            <a:ext cx="360000" cy="324000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1FCDD4E-C0EC-45B6-B299-CCDCD3D5F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4828"/>
              </p:ext>
            </p:extLst>
          </p:nvPr>
        </p:nvGraphicFramePr>
        <p:xfrm>
          <a:off x="3724662" y="3061582"/>
          <a:ext cx="5118366" cy="2288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122">
                  <a:extLst>
                    <a:ext uri="{9D8B030D-6E8A-4147-A177-3AD203B41FA5}">
                      <a16:colId xmlns:a16="http://schemas.microsoft.com/office/drawing/2014/main" val="2857201984"/>
                    </a:ext>
                  </a:extLst>
                </a:gridCol>
                <a:gridCol w="1706122">
                  <a:extLst>
                    <a:ext uri="{9D8B030D-6E8A-4147-A177-3AD203B41FA5}">
                      <a16:colId xmlns:a16="http://schemas.microsoft.com/office/drawing/2014/main" val="773750281"/>
                    </a:ext>
                  </a:extLst>
                </a:gridCol>
                <a:gridCol w="1706122">
                  <a:extLst>
                    <a:ext uri="{9D8B030D-6E8A-4147-A177-3AD203B41FA5}">
                      <a16:colId xmlns:a16="http://schemas.microsoft.com/office/drawing/2014/main" val="2451597650"/>
                    </a:ext>
                  </a:extLst>
                </a:gridCol>
              </a:tblGrid>
              <a:tr h="363631"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テーマ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347946"/>
                  </a:ext>
                </a:extLst>
              </a:tr>
              <a:tr h="991726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976280"/>
                  </a:ext>
                </a:extLst>
              </a:tr>
              <a:tr h="933618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D5870F-2E88-4A4D-AD1A-F310CA0ACF04}"/>
              </a:ext>
            </a:extLst>
          </p:cNvPr>
          <p:cNvSpPr/>
          <p:nvPr/>
        </p:nvSpPr>
        <p:spPr>
          <a:xfrm>
            <a:off x="4515063" y="3111664"/>
            <a:ext cx="4087693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sz="14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r>
              <a:rPr lang="ja-JP" altLang="ja-JP" sz="1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ja-JP" sz="14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学ぶことに興味や関心を持つ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1928164-0171-4984-A45A-4BAE11644EAA}"/>
              </a:ext>
            </a:extLst>
          </p:cNvPr>
          <p:cNvSpPr/>
          <p:nvPr/>
        </p:nvSpPr>
        <p:spPr>
          <a:xfrm>
            <a:off x="7194313" y="3555950"/>
            <a:ext cx="1568206" cy="789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sz="1600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考えたくなる</a:t>
            </a:r>
            <a:endParaRPr lang="en-US" altLang="ja-JP" sz="1600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ja-JP" altLang="ja-JP" sz="1600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課題の設定</a:t>
            </a:r>
            <a:endParaRPr lang="ja-JP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3494E74-DF60-4E32-9759-28626E0068A4}"/>
              </a:ext>
            </a:extLst>
          </p:cNvPr>
          <p:cNvSpPr/>
          <p:nvPr/>
        </p:nvSpPr>
        <p:spPr>
          <a:xfrm>
            <a:off x="4030756" y="3586305"/>
            <a:ext cx="4572000" cy="7899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課題の提示方法</a:t>
            </a:r>
            <a:endParaRPr lang="en-US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の工夫</a:t>
            </a:r>
            <a:endParaRPr lang="ja-JP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1BB0139-4FA2-4816-90B3-BB79A879A7D7}"/>
              </a:ext>
            </a:extLst>
          </p:cNvPr>
          <p:cNvSpPr/>
          <p:nvPr/>
        </p:nvSpPr>
        <p:spPr>
          <a:xfrm>
            <a:off x="3345785" y="3599968"/>
            <a:ext cx="2407477" cy="789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身近な生活に</a:t>
            </a:r>
            <a:endParaRPr lang="en-US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つながる課題</a:t>
            </a:r>
            <a:endParaRPr lang="ja-JP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9141E75-7382-4067-9910-7D5C6E23BADC}"/>
              </a:ext>
            </a:extLst>
          </p:cNvPr>
          <p:cNvSpPr txBox="1"/>
          <p:nvPr/>
        </p:nvSpPr>
        <p:spPr>
          <a:xfrm>
            <a:off x="439280" y="3295425"/>
            <a:ext cx="2808000" cy="648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4030756" y="5657671"/>
            <a:ext cx="52052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テーマ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の具体的な取組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を一段目のマスに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書き記していく。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847481" y="1125458"/>
            <a:ext cx="84838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指定されたテーマについての具体的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取組を考える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92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77035" y="2034423"/>
            <a:ext cx="8409456" cy="93600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988182"/>
            <a:ext cx="8881783" cy="576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協議②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54380" y="2094756"/>
            <a:ext cx="88553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ブレインライティングを活用し、他のグループが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考えた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取組をより具体化していく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990DAB50-C365-4095-97B8-DF08F0DBC7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744" y="3147418"/>
            <a:ext cx="1368000" cy="1368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2E990B5-3D1F-4BD2-AA8A-09C79D036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707" y="5169766"/>
            <a:ext cx="1368000" cy="1368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123FC90-9CF2-4170-A7BC-38ED37F590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210" y="5111852"/>
            <a:ext cx="1368000" cy="1368000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7437BA9-49C3-4C92-9C51-9EF29A0E84A2}"/>
              </a:ext>
            </a:extLst>
          </p:cNvPr>
          <p:cNvSpPr txBox="1"/>
          <p:nvPr/>
        </p:nvSpPr>
        <p:spPr>
          <a:xfrm>
            <a:off x="6884597" y="5390785"/>
            <a:ext cx="2128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時間がきたら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隣のグループにシートを回す。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矢印: 右 20">
            <a:extLst>
              <a:ext uri="{FF2B5EF4-FFF2-40B4-BE49-F238E27FC236}">
                <a16:creationId xmlns:a16="http://schemas.microsoft.com/office/drawing/2014/main" id="{84FC977C-2039-4238-8770-FF68CD0E4DBC}"/>
              </a:ext>
            </a:extLst>
          </p:cNvPr>
          <p:cNvSpPr/>
          <p:nvPr/>
        </p:nvSpPr>
        <p:spPr>
          <a:xfrm rot="18420000">
            <a:off x="3197887" y="4077719"/>
            <a:ext cx="1010269" cy="432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矢印: 右 21">
            <a:extLst>
              <a:ext uri="{FF2B5EF4-FFF2-40B4-BE49-F238E27FC236}">
                <a16:creationId xmlns:a16="http://schemas.microsoft.com/office/drawing/2014/main" id="{38CFB74E-7D9F-43FF-9F4D-D55C9B00310A}"/>
              </a:ext>
            </a:extLst>
          </p:cNvPr>
          <p:cNvSpPr/>
          <p:nvPr/>
        </p:nvSpPr>
        <p:spPr>
          <a:xfrm rot="10800000">
            <a:off x="3848744" y="5692758"/>
            <a:ext cx="1010269" cy="432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メモ 25">
            <a:extLst>
              <a:ext uri="{FF2B5EF4-FFF2-40B4-BE49-F238E27FC236}">
                <a16:creationId xmlns:a16="http://schemas.microsoft.com/office/drawing/2014/main" id="{2A8E9DF9-516E-4B77-AB48-24145865C5DB}"/>
              </a:ext>
            </a:extLst>
          </p:cNvPr>
          <p:cNvSpPr/>
          <p:nvPr/>
        </p:nvSpPr>
        <p:spPr>
          <a:xfrm>
            <a:off x="4975823" y="5610059"/>
            <a:ext cx="576000" cy="612000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四角形: メモ 25">
            <a:extLst>
              <a:ext uri="{FF2B5EF4-FFF2-40B4-BE49-F238E27FC236}">
                <a16:creationId xmlns:a16="http://schemas.microsoft.com/office/drawing/2014/main" id="{2A8E9DF9-516E-4B77-AB48-24145865C5DB}"/>
              </a:ext>
            </a:extLst>
          </p:cNvPr>
          <p:cNvSpPr/>
          <p:nvPr/>
        </p:nvSpPr>
        <p:spPr>
          <a:xfrm>
            <a:off x="5113647" y="3702205"/>
            <a:ext cx="576000" cy="612000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矢印: 右 18">
            <a:extLst>
              <a:ext uri="{FF2B5EF4-FFF2-40B4-BE49-F238E27FC236}">
                <a16:creationId xmlns:a16="http://schemas.microsoft.com/office/drawing/2014/main" id="{ABF9A19C-1B61-48C7-82FF-501402979CEF}"/>
              </a:ext>
            </a:extLst>
          </p:cNvPr>
          <p:cNvSpPr/>
          <p:nvPr/>
        </p:nvSpPr>
        <p:spPr>
          <a:xfrm rot="3639516">
            <a:off x="5121266" y="4526301"/>
            <a:ext cx="1010269" cy="432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メモ 25">
            <a:extLst>
              <a:ext uri="{FF2B5EF4-FFF2-40B4-BE49-F238E27FC236}">
                <a16:creationId xmlns:a16="http://schemas.microsoft.com/office/drawing/2014/main" id="{2A8E9DF9-516E-4B77-AB48-24145865C5DB}"/>
              </a:ext>
            </a:extLst>
          </p:cNvPr>
          <p:cNvSpPr/>
          <p:nvPr/>
        </p:nvSpPr>
        <p:spPr>
          <a:xfrm>
            <a:off x="2896939" y="4692448"/>
            <a:ext cx="576000" cy="612000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07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0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77035" y="2034423"/>
            <a:ext cx="8409456" cy="936000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988182"/>
            <a:ext cx="8881783" cy="576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協議②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54380" y="2094756"/>
            <a:ext cx="88553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ブレインライティングを活用し、他のグループが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考えた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取組をより具体化していく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51FCDD4E-C0EC-45B6-B299-CCDCD3D5F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37907"/>
              </p:ext>
            </p:extLst>
          </p:nvPr>
        </p:nvGraphicFramePr>
        <p:xfrm>
          <a:off x="1001715" y="3056471"/>
          <a:ext cx="7213596" cy="3605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4532">
                  <a:extLst>
                    <a:ext uri="{9D8B030D-6E8A-4147-A177-3AD203B41FA5}">
                      <a16:colId xmlns:a16="http://schemas.microsoft.com/office/drawing/2014/main" val="2857201984"/>
                    </a:ext>
                  </a:extLst>
                </a:gridCol>
                <a:gridCol w="2404532">
                  <a:extLst>
                    <a:ext uri="{9D8B030D-6E8A-4147-A177-3AD203B41FA5}">
                      <a16:colId xmlns:a16="http://schemas.microsoft.com/office/drawing/2014/main" val="773750281"/>
                    </a:ext>
                  </a:extLst>
                </a:gridCol>
                <a:gridCol w="2404532">
                  <a:extLst>
                    <a:ext uri="{9D8B030D-6E8A-4147-A177-3AD203B41FA5}">
                      <a16:colId xmlns:a16="http://schemas.microsoft.com/office/drawing/2014/main" val="2451597650"/>
                    </a:ext>
                  </a:extLst>
                </a:gridCol>
              </a:tblGrid>
              <a:tr h="862462">
                <a:tc gridSpan="3">
                  <a:txBody>
                    <a:bodyPr/>
                    <a:lstStyle/>
                    <a:p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テーマ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347946"/>
                  </a:ext>
                </a:extLst>
              </a:tr>
              <a:tr h="1152469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976280"/>
                  </a:ext>
                </a:extLst>
              </a:tr>
              <a:tr h="1148477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281230"/>
                  </a:ext>
                </a:extLst>
              </a:tr>
              <a:tr h="312242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339312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D5870F-2E88-4A4D-AD1A-F310CA0ACF04}"/>
              </a:ext>
            </a:extLst>
          </p:cNvPr>
          <p:cNvSpPr/>
          <p:nvPr/>
        </p:nvSpPr>
        <p:spPr>
          <a:xfrm>
            <a:off x="1667211" y="3041211"/>
            <a:ext cx="4564357" cy="85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endParaRPr lang="ja-JP" altLang="ja-JP" sz="2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①学ぶことに興味や関心を持つ</a:t>
            </a:r>
            <a:endParaRPr lang="ja-JP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1928164-0171-4984-A45A-4BAE11644EAA}"/>
              </a:ext>
            </a:extLst>
          </p:cNvPr>
          <p:cNvSpPr/>
          <p:nvPr/>
        </p:nvSpPr>
        <p:spPr>
          <a:xfrm>
            <a:off x="1138335" y="4197904"/>
            <a:ext cx="2183363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sz="2000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考えたくなる</a:t>
            </a:r>
            <a:endParaRPr lang="en-US" altLang="ja-JP" sz="2000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spcAft>
                <a:spcPts val="0"/>
              </a:spcAft>
            </a:pPr>
            <a:r>
              <a:rPr lang="ja-JP" altLang="ja-JP" sz="2000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課題の設定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3494E74-DF60-4E32-9759-28626E0068A4}"/>
              </a:ext>
            </a:extLst>
          </p:cNvPr>
          <p:cNvSpPr/>
          <p:nvPr/>
        </p:nvSpPr>
        <p:spPr>
          <a:xfrm>
            <a:off x="3427879" y="4197904"/>
            <a:ext cx="2361268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課題の提示方法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の工夫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BB0139-4FA2-4816-90B3-BB79A879A7D7}"/>
              </a:ext>
            </a:extLst>
          </p:cNvPr>
          <p:cNvSpPr/>
          <p:nvPr/>
        </p:nvSpPr>
        <p:spPr>
          <a:xfrm>
            <a:off x="5947752" y="4197904"/>
            <a:ext cx="2159294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身近な生活に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つながる課題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4" name="矢印: 下 1">
            <a:extLst>
              <a:ext uri="{FF2B5EF4-FFF2-40B4-BE49-F238E27FC236}">
                <a16:creationId xmlns:a16="http://schemas.microsoft.com/office/drawing/2014/main" id="{482801C2-CD78-4F03-8BAB-BB6B298EF56F}"/>
              </a:ext>
            </a:extLst>
          </p:cNvPr>
          <p:cNvSpPr/>
          <p:nvPr/>
        </p:nvSpPr>
        <p:spPr>
          <a:xfrm>
            <a:off x="1996016" y="4864016"/>
            <a:ext cx="468000" cy="4680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下 1">
            <a:extLst>
              <a:ext uri="{FF2B5EF4-FFF2-40B4-BE49-F238E27FC236}">
                <a16:creationId xmlns:a16="http://schemas.microsoft.com/office/drawing/2014/main" id="{482801C2-CD78-4F03-8BAB-BB6B298EF56F}"/>
              </a:ext>
            </a:extLst>
          </p:cNvPr>
          <p:cNvSpPr/>
          <p:nvPr/>
        </p:nvSpPr>
        <p:spPr>
          <a:xfrm>
            <a:off x="4447763" y="4922512"/>
            <a:ext cx="468000" cy="4680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矢印: 下 1">
            <a:extLst>
              <a:ext uri="{FF2B5EF4-FFF2-40B4-BE49-F238E27FC236}">
                <a16:creationId xmlns:a16="http://schemas.microsoft.com/office/drawing/2014/main" id="{482801C2-CD78-4F03-8BAB-BB6B298EF56F}"/>
              </a:ext>
            </a:extLst>
          </p:cNvPr>
          <p:cNvSpPr/>
          <p:nvPr/>
        </p:nvSpPr>
        <p:spPr>
          <a:xfrm>
            <a:off x="6899510" y="4903851"/>
            <a:ext cx="468000" cy="4680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971CD00-E691-4BDA-802E-37E4EE0AF60D}"/>
              </a:ext>
            </a:extLst>
          </p:cNvPr>
          <p:cNvSpPr/>
          <p:nvPr/>
        </p:nvSpPr>
        <p:spPr>
          <a:xfrm>
            <a:off x="1007956" y="5334529"/>
            <a:ext cx="2463293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子供の姿を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イメージした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教材研究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C93B7F1-DA17-40B2-B8B4-B22D638056CD}"/>
              </a:ext>
            </a:extLst>
          </p:cNvPr>
          <p:cNvSpPr/>
          <p:nvPr/>
        </p:nvSpPr>
        <p:spPr>
          <a:xfrm>
            <a:off x="3417829" y="5461300"/>
            <a:ext cx="2527867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具体物を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使った導入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en-US" altLang="ja-JP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 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892591" y="5498622"/>
            <a:ext cx="22696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課題になりそうな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材を探す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1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466</Words>
  <Application>Microsoft Office PowerPoint</Application>
  <PresentationFormat>画面に合わせる (4:3)</PresentationFormat>
  <Paragraphs>143</Paragraphs>
  <Slides>12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3" baseType="lpstr">
      <vt:lpstr>Meiryo UI</vt:lpstr>
      <vt:lpstr>ＭＳ Ｐゴシック</vt:lpstr>
      <vt:lpstr>ＭＳ ゴシック</vt:lpstr>
      <vt:lpstr>ＭＳ 明朝</vt:lpstr>
      <vt:lpstr>メイリオ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2018-03-16T10:30:23Z</dcterms:created>
  <dcterms:modified xsi:type="dcterms:W3CDTF">2018-03-16T10:30:30Z</dcterms:modified>
</cp:coreProperties>
</file>