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1"/>
  </p:notesMasterIdLst>
  <p:sldIdLst>
    <p:sldId id="275" r:id="rId2"/>
    <p:sldId id="276" r:id="rId3"/>
    <p:sldId id="261" r:id="rId4"/>
    <p:sldId id="278" r:id="rId5"/>
    <p:sldId id="279" r:id="rId6"/>
    <p:sldId id="280" r:id="rId7"/>
    <p:sldId id="281" r:id="rId8"/>
    <p:sldId id="282" r:id="rId9"/>
    <p:sldId id="274" r:id="rId10"/>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9900"/>
    <a:srgbClr val="66CCFF"/>
    <a:srgbClr val="CCECFF"/>
    <a:srgbClr val="FFFF00"/>
    <a:srgbClr val="FFFF99"/>
    <a:srgbClr val="99FFCC"/>
    <a:srgbClr val="66FF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97" autoAdjust="0"/>
    <p:restoredTop sz="85072" autoAdjust="0"/>
  </p:normalViewPr>
  <p:slideViewPr>
    <p:cSldViewPr snapToGrid="0">
      <p:cViewPr varScale="1">
        <p:scale>
          <a:sx n="63" d="100"/>
          <a:sy n="63" d="100"/>
        </p:scale>
        <p:origin x="9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6" cy="498693"/>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8693"/>
          </a:xfrm>
          <a:prstGeom prst="rect">
            <a:avLst/>
          </a:prstGeom>
        </p:spPr>
        <p:txBody>
          <a:bodyPr vert="horz" lIns="91431" tIns="45715" rIns="91431" bIns="45715" rtlCol="0"/>
          <a:lstStyle>
            <a:lvl1pPr algn="r">
              <a:defRPr sz="1200"/>
            </a:lvl1pPr>
          </a:lstStyle>
          <a:p>
            <a:fld id="{F84F8AA8-FE82-4098-A031-59CB79546DE9}" type="datetimeFigureOut">
              <a:rPr kumimoji="1" lang="ja-JP" altLang="en-US" smtClean="0"/>
              <a:t>2017/3/17</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4"/>
          </a:xfrm>
          <a:prstGeom prst="rect">
            <a:avLst/>
          </a:prstGeom>
        </p:spPr>
        <p:txBody>
          <a:bodyPr vert="horz" lIns="91431" tIns="45715" rIns="91431" bIns="4571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647"/>
            <a:ext cx="2949786" cy="498692"/>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8692"/>
          </a:xfrm>
          <a:prstGeom prst="rect">
            <a:avLst/>
          </a:prstGeom>
        </p:spPr>
        <p:txBody>
          <a:bodyPr vert="horz" lIns="91431" tIns="45715" rIns="91431" bIns="45715" rtlCol="0" anchor="b"/>
          <a:lstStyle>
            <a:lvl1pPr algn="r">
              <a:defRPr sz="1200"/>
            </a:lvl1pPr>
          </a:lstStyle>
          <a:p>
            <a:fld id="{200AA4BE-E60B-4EDA-9206-C74639CF933A}" type="slidenum">
              <a:rPr kumimoji="1" lang="ja-JP" altLang="en-US" smtClean="0"/>
              <a:t>‹#›</a:t>
            </a:fld>
            <a:endParaRPr kumimoji="1" lang="ja-JP" altLang="en-US"/>
          </a:p>
        </p:txBody>
      </p:sp>
    </p:spTree>
    <p:extLst>
      <p:ext uri="{BB962C8B-B14F-4D97-AF65-F5344CB8AC3E}">
        <p14:creationId xmlns:p14="http://schemas.microsoft.com/office/powerpoint/2010/main" val="17894710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00AA4BE-E60B-4EDA-9206-C74639CF933A}" type="slidenum">
              <a:rPr kumimoji="1" lang="ja-JP" altLang="en-US" smtClean="0"/>
              <a:t>1</a:t>
            </a:fld>
            <a:endParaRPr kumimoji="1" lang="ja-JP" altLang="en-US"/>
          </a:p>
        </p:txBody>
      </p:sp>
    </p:spTree>
    <p:extLst>
      <p:ext uri="{BB962C8B-B14F-4D97-AF65-F5344CB8AC3E}">
        <p14:creationId xmlns:p14="http://schemas.microsoft.com/office/powerpoint/2010/main" val="2594758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（注）今後の資料の時間表示はステップ内の全体の時間を示している。</a:t>
            </a:r>
            <a:endParaRPr kumimoji="1" lang="en-US" altLang="ja-JP" dirty="0" smtClean="0"/>
          </a:p>
          <a:p>
            <a:r>
              <a:rPr kumimoji="1" lang="ja-JP" altLang="en-US" dirty="0" smtClean="0"/>
              <a:t>　　　　　個人記入～グループでの時間はもっと短くなります。</a:t>
            </a:r>
            <a:endParaRPr kumimoji="1" lang="en-US" altLang="ja-JP" dirty="0" smtClean="0"/>
          </a:p>
          <a:p>
            <a:r>
              <a:rPr kumimoji="1" lang="ja-JP" altLang="en-US" dirty="0" smtClean="0"/>
              <a:t>　　　　　実際に示すときには、直接の作業の時間（短い時間）を示した方が分かりやすいかも知れません。</a:t>
            </a:r>
            <a:endParaRPr kumimoji="1" lang="en-US" altLang="ja-JP" dirty="0" smtClean="0"/>
          </a:p>
          <a:p>
            <a:r>
              <a:rPr kumimoji="1" lang="ja-JP" altLang="en-US" dirty="0" smtClean="0"/>
              <a:t>　　　　　さらに、実際の時計の時間（○分まで）もいいかと思います。</a:t>
            </a:r>
            <a:endParaRPr kumimoji="1" lang="ja-JP" altLang="en-US" dirty="0"/>
          </a:p>
        </p:txBody>
      </p:sp>
      <p:sp>
        <p:nvSpPr>
          <p:cNvPr id="4" name="スライド番号プレースホルダー 3"/>
          <p:cNvSpPr>
            <a:spLocks noGrp="1"/>
          </p:cNvSpPr>
          <p:nvPr>
            <p:ph type="sldNum" sz="quarter" idx="10"/>
          </p:nvPr>
        </p:nvSpPr>
        <p:spPr/>
        <p:txBody>
          <a:bodyPr/>
          <a:lstStyle/>
          <a:p>
            <a:fld id="{35F11CF5-39DF-4058-93A7-28BCCDAEEB3D}" type="slidenum">
              <a:rPr kumimoji="1" lang="ja-JP" altLang="en-US" smtClean="0"/>
              <a:t>2</a:t>
            </a:fld>
            <a:endParaRPr kumimoji="1" lang="ja-JP" altLang="en-US"/>
          </a:p>
        </p:txBody>
      </p:sp>
    </p:spTree>
    <p:extLst>
      <p:ext uri="{BB962C8B-B14F-4D97-AF65-F5344CB8AC3E}">
        <p14:creationId xmlns:p14="http://schemas.microsoft.com/office/powerpoint/2010/main" val="3563302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ステップ１</a:t>
            </a:r>
            <a:endParaRPr kumimoji="1" lang="en-US" altLang="ja-JP" dirty="0" smtClean="0"/>
          </a:p>
          <a:p>
            <a:r>
              <a:rPr kumimoji="1" lang="ja-JP" altLang="en-US" dirty="0" smtClean="0"/>
              <a:t>ワークシートのステップ</a:t>
            </a:r>
            <a:r>
              <a:rPr kumimoji="1" lang="en-US" altLang="ja-JP" dirty="0" smtClean="0"/>
              <a:t>1</a:t>
            </a:r>
            <a:r>
              <a:rPr kumimoji="1" lang="ja-JP" altLang="en-US" dirty="0" smtClean="0"/>
              <a:t>の項目をご覧下さい。</a:t>
            </a:r>
            <a:endParaRPr kumimoji="1" lang="en-US" altLang="ja-JP" dirty="0" smtClean="0"/>
          </a:p>
          <a:p>
            <a:r>
              <a:rPr kumimoji="1" lang="ja-JP" altLang="en-US" dirty="0" smtClean="0"/>
              <a:t>上には、本校の育成を目指す資質・能力として</a:t>
            </a:r>
            <a:endParaRPr kumimoji="1" lang="en-US" altLang="ja-JP" dirty="0" smtClean="0"/>
          </a:p>
          <a:p>
            <a:r>
              <a:rPr kumimoji="1" lang="ja-JP" altLang="en-US" dirty="0" smtClean="0"/>
              <a:t>（　　　　　　　　　　　　　　　　　　　　　　　　）</a:t>
            </a:r>
            <a:endParaRPr kumimoji="1" lang="en-US" altLang="ja-JP" dirty="0" smtClean="0"/>
          </a:p>
          <a:p>
            <a:r>
              <a:rPr kumimoji="1" lang="ja-JP" altLang="en-US" dirty="0" smtClean="0"/>
              <a:t>を記しています。</a:t>
            </a:r>
            <a:endParaRPr kumimoji="1" lang="en-US" altLang="ja-JP" dirty="0" smtClean="0"/>
          </a:p>
          <a:p>
            <a:r>
              <a:rPr kumimoji="1" lang="ja-JP" altLang="en-US" dirty="0" smtClean="0"/>
              <a:t>これらを踏まえ、</a:t>
            </a:r>
            <a:endParaRPr kumimoji="1" lang="en-US" altLang="ja-JP" dirty="0" smtClean="0"/>
          </a:p>
          <a:p>
            <a:r>
              <a:rPr kumimoji="1" lang="ja-JP" altLang="en-US" dirty="0" smtClean="0"/>
              <a:t>まずは、自分の授業で意識して取り組んでいることやこれから取り組みたいことを記入して下さい。</a:t>
            </a:r>
          </a:p>
          <a:p>
            <a:r>
              <a:rPr kumimoji="1" lang="ja-JP" altLang="en-US" dirty="0" smtClean="0"/>
              <a:t>その後、グループで、ワークシートの記述をもとに発表します。</a:t>
            </a:r>
            <a:endParaRPr kumimoji="1" lang="en-US" altLang="ja-JP" dirty="0" smtClean="0"/>
          </a:p>
          <a:p>
            <a:r>
              <a:rPr kumimoji="1" lang="ja-JP" altLang="en-US" dirty="0" smtClean="0"/>
              <a:t>気になる内容などは、共有欄にメモを取って下さい。</a:t>
            </a:r>
            <a:endParaRPr kumimoji="1" lang="en-US" altLang="ja-JP" dirty="0" smtClean="0"/>
          </a:p>
          <a:p>
            <a:r>
              <a:rPr kumimoji="1" lang="ja-JP" altLang="en-US" dirty="0" smtClean="0"/>
              <a:t>この時、あくまで共有ですから、お互いの意見は肯定的に捉えるようにしましょう。</a:t>
            </a:r>
            <a:endParaRPr kumimoji="1" lang="en-US" altLang="ja-JP" dirty="0" smtClean="0"/>
          </a:p>
          <a:p>
            <a:r>
              <a:rPr kumimoji="1" lang="ja-JP" altLang="en-US" dirty="0" smtClean="0"/>
              <a:t>時間を約</a:t>
            </a:r>
            <a:r>
              <a:rPr kumimoji="1" lang="en-US" altLang="ja-JP" dirty="0" smtClean="0"/>
              <a:t>1</a:t>
            </a:r>
            <a:r>
              <a:rPr kumimoji="1" lang="ja-JP" altLang="en-US" dirty="0" smtClean="0"/>
              <a:t>０分強とりますので各グループで協力して進行して下さい。</a:t>
            </a:r>
            <a:endParaRPr kumimoji="1" lang="en-US" altLang="ja-JP" dirty="0" smtClean="0"/>
          </a:p>
          <a:p>
            <a:r>
              <a:rPr kumimoji="1" lang="ja-JP" altLang="en-US" dirty="0" smtClean="0"/>
              <a:t>・</a:t>
            </a:r>
            <a:r>
              <a:rPr kumimoji="1" lang="en-US" altLang="ja-JP" dirty="0" smtClean="0"/>
              <a:t>5</a:t>
            </a:r>
            <a:r>
              <a:rPr kumimoji="1" lang="ja-JP" altLang="en-US" dirty="0" smtClean="0"/>
              <a:t>分後、まだ共有が始まっていないグループがあれば、共有に移行するよう促す。</a:t>
            </a:r>
            <a:endParaRPr kumimoji="1" lang="en-US" altLang="ja-JP" dirty="0" smtClean="0"/>
          </a:p>
          <a:p>
            <a:r>
              <a:rPr kumimoji="1" lang="ja-JP" altLang="en-US" dirty="0" smtClean="0"/>
              <a:t>・進捗状況を見ながら、１～２グループを指名し</a:t>
            </a:r>
            <a:r>
              <a:rPr kumimoji="1" lang="en-US" altLang="ja-JP" dirty="0" smtClean="0"/>
              <a:t>1</a:t>
            </a:r>
            <a:r>
              <a:rPr kumimoji="1" lang="ja-JP" altLang="en-US" dirty="0" smtClean="0"/>
              <a:t>分以内で簡単に発表してもらう。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00AA4BE-E60B-4EDA-9206-C74639CF933A}" type="slidenum">
              <a:rPr kumimoji="1" lang="ja-JP" altLang="en-US" smtClean="0"/>
              <a:t>3</a:t>
            </a:fld>
            <a:endParaRPr kumimoji="1" lang="ja-JP" altLang="en-US" dirty="0"/>
          </a:p>
        </p:txBody>
      </p:sp>
    </p:spTree>
    <p:extLst>
      <p:ext uri="{BB962C8B-B14F-4D97-AF65-F5344CB8AC3E}">
        <p14:creationId xmlns:p14="http://schemas.microsoft.com/office/powerpoint/2010/main" val="7983151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では次に、ワークシートのステップ２に移ります。</a:t>
            </a:r>
            <a:endParaRPr kumimoji="1" lang="en-US" altLang="ja-JP" dirty="0" smtClean="0"/>
          </a:p>
          <a:p>
            <a:r>
              <a:rPr kumimoji="1" lang="ja-JP" altLang="en-US" dirty="0" smtClean="0"/>
              <a:t>先ほど同様に、ステップ</a:t>
            </a:r>
            <a:r>
              <a:rPr kumimoji="1" lang="en-US" altLang="ja-JP" dirty="0" smtClean="0"/>
              <a:t>2</a:t>
            </a:r>
            <a:r>
              <a:rPr kumimoji="1" lang="ja-JP" altLang="en-US" dirty="0" smtClean="0"/>
              <a:t>を記入して、グループで協議します。</a:t>
            </a:r>
            <a:endParaRPr kumimoji="1" lang="en-US" altLang="ja-JP" dirty="0" smtClean="0"/>
          </a:p>
          <a:p>
            <a:r>
              <a:rPr kumimoji="1" lang="ja-JP" altLang="en-US" dirty="0" smtClean="0"/>
              <a:t>児童･生徒がどんな姿で授業に参加しているかを中心に、</a:t>
            </a:r>
            <a:endParaRPr kumimoji="1" lang="en-US" altLang="ja-JP" dirty="0" smtClean="0"/>
          </a:p>
          <a:p>
            <a:r>
              <a:rPr kumimoji="1" lang="ja-JP" altLang="en-US" dirty="0" smtClean="0"/>
              <a:t>こちらは協議ですので、少し時間がかかると思いますので約</a:t>
            </a:r>
            <a:r>
              <a:rPr kumimoji="1" lang="en-US" altLang="ja-JP" dirty="0" smtClean="0"/>
              <a:t>20</a:t>
            </a:r>
            <a:r>
              <a:rPr kumimoji="1" lang="ja-JP" altLang="en-US" dirty="0" smtClean="0"/>
              <a:t>分時間を取ります。</a:t>
            </a:r>
            <a:endParaRPr kumimoji="1" lang="en-US" altLang="ja-JP" dirty="0" smtClean="0"/>
          </a:p>
          <a:p>
            <a:r>
              <a:rPr kumimoji="1" lang="ja-JP" altLang="en-US" dirty="0" smtClean="0"/>
              <a:t>こちらも、協議後</a:t>
            </a:r>
            <a:r>
              <a:rPr kumimoji="1" lang="en-US" altLang="ja-JP" dirty="0" smtClean="0"/>
              <a:t>1</a:t>
            </a:r>
            <a:r>
              <a:rPr kumimoji="1" lang="ja-JP" altLang="en-US" dirty="0" smtClean="0"/>
              <a:t>分程度で発表してもらいます。</a:t>
            </a:r>
            <a:endParaRPr kumimoji="1" lang="en-US" altLang="ja-JP" dirty="0" smtClean="0"/>
          </a:p>
          <a:p>
            <a:r>
              <a:rPr kumimoji="1" lang="ja-JP" altLang="en-US" dirty="0" smtClean="0"/>
              <a:t>ではどうぞ。</a:t>
            </a:r>
            <a:endParaRPr kumimoji="1" lang="en-US" altLang="ja-JP" dirty="0" smtClean="0"/>
          </a:p>
          <a:p>
            <a:r>
              <a:rPr kumimoji="1" lang="ja-JP" altLang="en-US" dirty="0" smtClean="0"/>
              <a:t>（５～</a:t>
            </a:r>
            <a:r>
              <a:rPr kumimoji="1" lang="en-US" altLang="ja-JP" dirty="0" smtClean="0"/>
              <a:t>8</a:t>
            </a:r>
            <a:r>
              <a:rPr kumimoji="1" lang="ja-JP" altLang="en-US" dirty="0" smtClean="0"/>
              <a:t>分程度で記入を終える。</a:t>
            </a:r>
            <a:r>
              <a:rPr kumimoji="1" lang="en-US" altLang="ja-JP" dirty="0" smtClean="0"/>
              <a:t>8</a:t>
            </a:r>
            <a:r>
              <a:rPr kumimoji="1" lang="ja-JP" altLang="en-US" dirty="0" smtClean="0"/>
              <a:t>分過ぎても協議が始まらないときには至急協議へ）</a:t>
            </a:r>
            <a:endParaRPr kumimoji="1" lang="en-US" altLang="ja-JP" dirty="0" smtClean="0"/>
          </a:p>
          <a:p>
            <a:endParaRPr kumimoji="1" lang="en-US" altLang="ja-JP" dirty="0" smtClean="0"/>
          </a:p>
          <a:p>
            <a:r>
              <a:rPr kumimoji="1" lang="ja-JP" altLang="en-US" dirty="0" smtClean="0"/>
              <a:t>その後</a:t>
            </a:r>
            <a:endParaRPr kumimoji="1" lang="en-US" altLang="ja-JP" dirty="0" smtClean="0"/>
          </a:p>
          <a:p>
            <a:r>
              <a:rPr kumimoji="1" lang="ja-JP" altLang="en-US" dirty="0" smtClean="0"/>
              <a:t>グループに発表してもらう。</a:t>
            </a:r>
            <a:endParaRPr kumimoji="1" lang="en-US" altLang="ja-JP" dirty="0" smtClean="0"/>
          </a:p>
          <a:p>
            <a:r>
              <a:rPr kumimoji="1" lang="ja-JP" altLang="en-US" dirty="0" smtClean="0"/>
              <a:t>（グループ数によっては発表数を絞る。又は、ワールドカフェ等の交流で発表に変える。）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00AA4BE-E60B-4EDA-9206-C74639CF933A}" type="slidenum">
              <a:rPr kumimoji="1" lang="ja-JP" altLang="en-US" smtClean="0"/>
              <a:t>4</a:t>
            </a:fld>
            <a:endParaRPr kumimoji="1" lang="ja-JP" altLang="en-US" dirty="0"/>
          </a:p>
        </p:txBody>
      </p:sp>
    </p:spTree>
    <p:extLst>
      <p:ext uri="{BB962C8B-B14F-4D97-AF65-F5344CB8AC3E}">
        <p14:creationId xmlns:p14="http://schemas.microsoft.com/office/powerpoint/2010/main" val="1394950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それでは、個々までの協議や共有をもとに、再度考えてもらいます。</a:t>
            </a:r>
            <a:endParaRPr kumimoji="1" lang="en-US" altLang="ja-JP" dirty="0" smtClean="0"/>
          </a:p>
          <a:p>
            <a:r>
              <a:rPr kumimoji="1" lang="en-US" altLang="ja-JP" dirty="0" smtClean="0"/>
              <a:t>2</a:t>
            </a:r>
            <a:r>
              <a:rPr kumimoji="1" lang="ja-JP" altLang="en-US" dirty="0" smtClean="0"/>
              <a:t>色の付箋紙をお出し下さい。</a:t>
            </a:r>
            <a:endParaRPr kumimoji="1" lang="en-US" altLang="ja-JP" dirty="0" smtClean="0"/>
          </a:p>
          <a:p>
            <a:r>
              <a:rPr kumimoji="1" lang="ja-JP" altLang="en-US" dirty="0" smtClean="0"/>
              <a:t>サインペンで皆さんのこれまでの取組、これからの取組などを色分けして記入して下さい。</a:t>
            </a:r>
            <a:endParaRPr kumimoji="1" lang="en-US" altLang="ja-JP" dirty="0" smtClean="0"/>
          </a:p>
          <a:p>
            <a:r>
              <a:rPr kumimoji="1" lang="ja-JP" altLang="en-US" dirty="0" smtClean="0"/>
              <a:t>きにゅうについては、見本のようにお願いします。約</a:t>
            </a:r>
            <a:r>
              <a:rPr kumimoji="1" lang="en-US" altLang="ja-JP" dirty="0" smtClean="0"/>
              <a:t>5</a:t>
            </a:r>
            <a:r>
              <a:rPr kumimoji="1" lang="ja-JP" altLang="en-US" dirty="0" smtClean="0"/>
              <a:t>分時間を取ります。</a:t>
            </a:r>
            <a:endParaRPr kumimoji="1" lang="en-US" altLang="ja-JP" dirty="0" smtClean="0"/>
          </a:p>
          <a:p>
            <a:r>
              <a:rPr kumimoji="1" lang="ja-JP" altLang="en-US" dirty="0" smtClean="0"/>
              <a:t>記入ができたら</a:t>
            </a:r>
            <a:endParaRPr kumimoji="1" lang="en-US" altLang="ja-JP" dirty="0" smtClean="0"/>
          </a:p>
          <a:p>
            <a:r>
              <a:rPr kumimoji="1" lang="ja-JP" altLang="en-US" dirty="0" smtClean="0"/>
              <a:t>黒板（ホワイトボード）に貼ってもらいます。</a:t>
            </a:r>
            <a:endParaRPr kumimoji="1" lang="en-US" altLang="ja-JP" dirty="0" smtClean="0"/>
          </a:p>
          <a:p>
            <a:endParaRPr kumimoji="1" lang="en-US" altLang="ja-JP" dirty="0" smtClean="0"/>
          </a:p>
          <a:p>
            <a:r>
              <a:rPr kumimoji="1" lang="ja-JP" altLang="en-US" dirty="0" smtClean="0"/>
              <a:t>作業中に、学校で指定している「資質・能力」ごとに貼る枠をつくる。</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200AA4BE-E60B-4EDA-9206-C74639CF933A}" type="slidenum">
              <a:rPr kumimoji="1" lang="ja-JP" altLang="en-US" smtClean="0"/>
              <a:t>5</a:t>
            </a:fld>
            <a:endParaRPr kumimoji="1" lang="ja-JP" altLang="en-US" dirty="0"/>
          </a:p>
        </p:txBody>
      </p:sp>
    </p:spTree>
    <p:extLst>
      <p:ext uri="{BB962C8B-B14F-4D97-AF65-F5344CB8AC3E}">
        <p14:creationId xmlns:p14="http://schemas.microsoft.com/office/powerpoint/2010/main" val="3378435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そろそろ記入ができましたか？</a:t>
            </a:r>
            <a:endParaRPr kumimoji="1" lang="en-US" altLang="ja-JP" dirty="0" smtClean="0"/>
          </a:p>
          <a:p>
            <a:r>
              <a:rPr kumimoji="1" lang="ja-JP" altLang="en-US" dirty="0" smtClean="0"/>
              <a:t>では、黒板に資質能力ごとに貼って下さい。</a:t>
            </a:r>
            <a:endParaRPr kumimoji="1" lang="en-US" altLang="ja-JP" dirty="0" smtClean="0"/>
          </a:p>
          <a:p>
            <a:r>
              <a:rPr kumimoji="1" lang="ja-JP" altLang="en-US" dirty="0" smtClean="0"/>
              <a:t>貼られたら、また、お互いがどんな内容を書いているかご覧下さい。</a:t>
            </a:r>
            <a:endParaRPr kumimoji="1" lang="en-US" altLang="ja-JP" dirty="0" smtClean="0"/>
          </a:p>
          <a:p>
            <a:r>
              <a:rPr kumimoji="1" lang="ja-JP" altLang="en-US" dirty="0" smtClean="0"/>
              <a:t>（黒板、ホワイトボードなどを広く取り、</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00AA4BE-E60B-4EDA-9206-C74639CF933A}" type="slidenum">
              <a:rPr kumimoji="1" lang="ja-JP" altLang="en-US" smtClean="0"/>
              <a:t>6</a:t>
            </a:fld>
            <a:endParaRPr kumimoji="1" lang="ja-JP" altLang="en-US" dirty="0"/>
          </a:p>
        </p:txBody>
      </p:sp>
    </p:spTree>
    <p:extLst>
      <p:ext uri="{BB962C8B-B14F-4D97-AF65-F5344CB8AC3E}">
        <p14:creationId xmlns:p14="http://schemas.microsoft.com/office/powerpoint/2010/main" val="24623615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これまで、協議を通して、様々な思いを伝え合いながら、</a:t>
            </a:r>
            <a:endParaRPr kumimoji="1" lang="en-US" altLang="ja-JP" dirty="0" smtClean="0"/>
          </a:p>
          <a:p>
            <a:r>
              <a:rPr kumimoji="1" lang="ja-JP" altLang="en-US" dirty="0" smtClean="0"/>
              <a:t>全員のこれまでの取組、これからの取組を見てきました。</a:t>
            </a:r>
            <a:endParaRPr kumimoji="1" lang="en-US" altLang="ja-JP" dirty="0" smtClean="0"/>
          </a:p>
          <a:p>
            <a:r>
              <a:rPr kumimoji="1" lang="ja-JP" altLang="en-US" dirty="0" smtClean="0"/>
              <a:t>最後に、最終的に自分が当面（研修後１ヶ月程度）に</a:t>
            </a:r>
            <a:endParaRPr kumimoji="1" lang="en-US" altLang="ja-JP" dirty="0" smtClean="0"/>
          </a:p>
          <a:p>
            <a:r>
              <a:rPr kumimoji="1" lang="ja-JP" altLang="en-US" dirty="0" smtClean="0"/>
              <a:t>取り組みたいことを考え記入して下さい。</a:t>
            </a:r>
            <a:endParaRPr kumimoji="1" lang="en-US" altLang="ja-JP" dirty="0" smtClean="0"/>
          </a:p>
          <a:p>
            <a:endParaRPr kumimoji="1" lang="ja-JP" altLang="en-US" dirty="0" smtClean="0"/>
          </a:p>
          <a:p>
            <a:r>
              <a:rPr kumimoji="1" lang="ja-JP" altLang="en-US" dirty="0" smtClean="0"/>
              <a:t>先ほどの黒板に貼った黄色の付箋に書いたこと以外を考えた場合は、</a:t>
            </a:r>
            <a:endParaRPr kumimoji="1" lang="en-US" altLang="ja-JP" dirty="0" smtClean="0"/>
          </a:p>
          <a:p>
            <a:r>
              <a:rPr kumimoji="1" lang="ja-JP" altLang="en-US" dirty="0" smtClean="0"/>
              <a:t>その内容も黄色の付箋に書いて退出時に追加を黒板に貼って下さい。</a:t>
            </a:r>
          </a:p>
        </p:txBody>
      </p:sp>
      <p:sp>
        <p:nvSpPr>
          <p:cNvPr id="4" name="スライド番号プレースホルダー 3"/>
          <p:cNvSpPr>
            <a:spLocks noGrp="1"/>
          </p:cNvSpPr>
          <p:nvPr>
            <p:ph type="sldNum" sz="quarter" idx="10"/>
          </p:nvPr>
        </p:nvSpPr>
        <p:spPr/>
        <p:txBody>
          <a:bodyPr/>
          <a:lstStyle/>
          <a:p>
            <a:fld id="{200AA4BE-E60B-4EDA-9206-C74639CF933A}" type="slidenum">
              <a:rPr kumimoji="1" lang="ja-JP" altLang="en-US" smtClean="0"/>
              <a:t>7</a:t>
            </a:fld>
            <a:endParaRPr kumimoji="1" lang="ja-JP" altLang="en-US" dirty="0"/>
          </a:p>
        </p:txBody>
      </p:sp>
    </p:spTree>
    <p:extLst>
      <p:ext uri="{BB962C8B-B14F-4D97-AF65-F5344CB8AC3E}">
        <p14:creationId xmlns:p14="http://schemas.microsoft.com/office/powerpoint/2010/main" val="1846057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いかがでしたか？本日の研修を通して、研修の目的である</a:t>
            </a:r>
            <a:endParaRPr kumimoji="1" lang="en-US" altLang="ja-JP" dirty="0" smtClean="0"/>
          </a:p>
          <a:p>
            <a:r>
              <a:rPr kumimoji="1" lang="ja-JP" altLang="en-US" dirty="0" smtClean="0"/>
              <a:t>協議を通して、</a:t>
            </a:r>
          </a:p>
          <a:p>
            <a:r>
              <a:rPr kumimoji="1" lang="ja-JP" altLang="en-US" dirty="0" smtClean="0"/>
              <a:t>授業改善の具体的な方策を考え、</a:t>
            </a:r>
          </a:p>
          <a:p>
            <a:r>
              <a:rPr kumimoji="1" lang="ja-JP" altLang="en-US" dirty="0" smtClean="0"/>
              <a:t>組織的・協働的な取組につなげることを目指す」道筋が見えてきたでしょうか？</a:t>
            </a:r>
            <a:endParaRPr kumimoji="1" lang="en-US" altLang="ja-JP" dirty="0" smtClean="0"/>
          </a:p>
          <a:p>
            <a:r>
              <a:rPr kumimoji="1" lang="ja-JP" altLang="en-US" dirty="0" smtClean="0"/>
              <a:t>本日貼って下さった付箋は、この後もう少し同じ内容が近くなるように整理しながら模造紙に張り直す予定です。</a:t>
            </a:r>
            <a:endParaRPr kumimoji="1" lang="en-US" altLang="ja-JP" dirty="0" smtClean="0"/>
          </a:p>
          <a:p>
            <a:r>
              <a:rPr kumimoji="1" lang="ja-JP" altLang="en-US" dirty="0" smtClean="0"/>
              <a:t>その模造紙は（　　　　　　　　）に掲示しますので、お互い取組のなかまとして、今後の協働的な取取組にしていきましょう。</a:t>
            </a:r>
            <a:endParaRPr kumimoji="1" lang="en-US" altLang="ja-JP" dirty="0" smtClean="0"/>
          </a:p>
          <a:p>
            <a:r>
              <a:rPr kumimoji="1" lang="ja-JP" altLang="en-US" dirty="0" smtClean="0"/>
              <a:t>これで、本日の研修を終わります。</a:t>
            </a:r>
            <a:endParaRPr kumimoji="1" lang="en-US" altLang="ja-JP" dirty="0" smtClean="0"/>
          </a:p>
          <a:p>
            <a:r>
              <a:rPr kumimoji="1" lang="ja-JP" altLang="en-US" dirty="0" smtClean="0"/>
              <a:t>最後に連絡を○点します。</a:t>
            </a:r>
            <a:endParaRPr kumimoji="1" lang="en-US" altLang="ja-JP" dirty="0" smtClean="0"/>
          </a:p>
          <a:p>
            <a:r>
              <a:rPr kumimoji="1" lang="ja-JP" altLang="en-US" dirty="0" smtClean="0"/>
              <a:t>・記入いただいたワークシートは一旦回収します。（　　　　　）にお出し下さい。</a:t>
            </a:r>
            <a:endParaRPr kumimoji="1" lang="en-US" altLang="ja-JP" dirty="0" smtClean="0"/>
          </a:p>
          <a:p>
            <a:endParaRPr kumimoji="1" lang="en-US" altLang="ja-JP" dirty="0" smtClean="0"/>
          </a:p>
          <a:p>
            <a:r>
              <a:rPr kumimoji="1" lang="ja-JP" altLang="en-US" dirty="0" smtClean="0"/>
              <a:t>・この後短時間で付箋の貼り替えを行います。</a:t>
            </a:r>
            <a:endParaRPr kumimoji="1" lang="en-US" altLang="ja-JP" dirty="0" smtClean="0"/>
          </a:p>
          <a:p>
            <a:r>
              <a:rPr kumimoji="1" lang="ja-JP" altLang="en-US" dirty="0" smtClean="0"/>
              <a:t>（協力して下さる方はお願いします。事前に決まっているメンバーがいる場合は不要？）</a:t>
            </a:r>
            <a:endParaRPr kumimoji="1" lang="en-US" altLang="ja-JP" dirty="0" smtClean="0"/>
          </a:p>
          <a:p>
            <a:endParaRPr kumimoji="1" lang="en-US" altLang="ja-JP" dirty="0" smtClean="0"/>
          </a:p>
          <a:p>
            <a:r>
              <a:rPr kumimoji="1" lang="ja-JP" altLang="en-US" dirty="0" smtClean="0"/>
              <a:t>・あれば</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200AA4BE-E60B-4EDA-9206-C74639CF933A}" type="slidenum">
              <a:rPr kumimoji="1" lang="ja-JP" altLang="en-US" smtClean="0"/>
              <a:t>8</a:t>
            </a:fld>
            <a:endParaRPr kumimoji="1" lang="ja-JP" altLang="en-US" dirty="0"/>
          </a:p>
        </p:txBody>
      </p:sp>
    </p:spTree>
    <p:extLst>
      <p:ext uri="{BB962C8B-B14F-4D97-AF65-F5344CB8AC3E}">
        <p14:creationId xmlns:p14="http://schemas.microsoft.com/office/powerpoint/2010/main" val="42297482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資質・能力ごとに、内容を見ながらまとめる。</a:t>
            </a:r>
            <a:endParaRPr kumimoji="1" lang="en-US" altLang="ja-JP" dirty="0" smtClean="0"/>
          </a:p>
          <a:p>
            <a:r>
              <a:rPr kumimoji="1" lang="en-US" altLang="ja-JP" dirty="0" smtClean="0"/>
              <a:t>※</a:t>
            </a:r>
            <a:r>
              <a:rPr kumimoji="1" lang="ja-JP" altLang="en-US" dirty="0" smtClean="0"/>
              <a:t>先行実践者とペアになる取組はペアにする。</a:t>
            </a:r>
            <a:endParaRPr kumimoji="1" lang="en-US" altLang="ja-JP" dirty="0" smtClean="0"/>
          </a:p>
          <a:p>
            <a:r>
              <a:rPr kumimoji="1" lang="ja-JP" altLang="en-US" dirty="0" smtClean="0"/>
              <a:t>　　まとまりのグループごとに簡単なタイトルを付けることができたら分かりやすい。</a:t>
            </a:r>
            <a:endParaRPr kumimoji="1" lang="en-US" altLang="ja-JP" dirty="0" smtClean="0"/>
          </a:p>
          <a:p>
            <a:endParaRPr kumimoji="1" lang="en-US" altLang="ja-JP" dirty="0" smtClean="0"/>
          </a:p>
          <a:p>
            <a:r>
              <a:rPr kumimoji="1" lang="ja-JP" altLang="en-US" dirty="0" smtClean="0"/>
              <a:t>取り組みを進める中で</a:t>
            </a:r>
            <a:endParaRPr kumimoji="1" lang="en-US" altLang="ja-JP" dirty="0" smtClean="0"/>
          </a:p>
          <a:p>
            <a:r>
              <a:rPr kumimoji="1" lang="en-US" altLang="ja-JP" dirty="0" smtClean="0"/>
              <a:t>※</a:t>
            </a:r>
            <a:r>
              <a:rPr kumimoji="1" lang="ja-JP" altLang="en-US" dirty="0" smtClean="0"/>
              <a:t>達成された黄色付箋は青付箋に貼り替えることも考えられる。</a:t>
            </a:r>
            <a:endParaRPr kumimoji="1" lang="en-US" altLang="ja-JP" dirty="0" smtClean="0"/>
          </a:p>
          <a:p>
            <a:r>
              <a:rPr kumimoji="1" lang="en-US" altLang="ja-JP" dirty="0" smtClean="0"/>
              <a:t>※1</a:t>
            </a:r>
            <a:r>
              <a:rPr kumimoji="1" lang="ja-JP" altLang="en-US" dirty="0" smtClean="0"/>
              <a:t>ヶ月後再度付箋記入の時間を取ることも考えられる。</a:t>
            </a:r>
            <a:endParaRPr kumimoji="1" lang="en-US" altLang="ja-JP" dirty="0" smtClean="0"/>
          </a:p>
          <a:p>
            <a:endParaRPr kumimoji="1" lang="ja-JP" altLang="en-US" dirty="0" smtClean="0"/>
          </a:p>
        </p:txBody>
      </p:sp>
      <p:sp>
        <p:nvSpPr>
          <p:cNvPr id="4" name="スライド番号プレースホルダー 3"/>
          <p:cNvSpPr>
            <a:spLocks noGrp="1"/>
          </p:cNvSpPr>
          <p:nvPr>
            <p:ph type="sldNum" sz="quarter" idx="10"/>
          </p:nvPr>
        </p:nvSpPr>
        <p:spPr/>
        <p:txBody>
          <a:bodyPr/>
          <a:lstStyle/>
          <a:p>
            <a:fld id="{200AA4BE-E60B-4EDA-9206-C74639CF933A}" type="slidenum">
              <a:rPr kumimoji="1" lang="ja-JP" altLang="en-US" smtClean="0"/>
              <a:t>9</a:t>
            </a:fld>
            <a:endParaRPr kumimoji="1" lang="ja-JP" altLang="en-US"/>
          </a:p>
        </p:txBody>
      </p:sp>
    </p:spTree>
    <p:extLst>
      <p:ext uri="{BB962C8B-B14F-4D97-AF65-F5344CB8AC3E}">
        <p14:creationId xmlns:p14="http://schemas.microsoft.com/office/powerpoint/2010/main" val="3730232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316E1EE0-A062-4F46-844F-B0D17EBB94DE}" type="datetimeFigureOut">
              <a:rPr kumimoji="1" lang="ja-JP" altLang="en-US" smtClean="0"/>
              <a:t>2017/3/17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3031780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16E1EE0-A062-4F46-844F-B0D17EBB94DE}" type="datetimeFigureOut">
              <a:rPr kumimoji="1" lang="ja-JP" altLang="en-US" smtClean="0"/>
              <a:t>2017/3/17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219901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16E1EE0-A062-4F46-844F-B0D17EBB94DE}" type="datetimeFigureOut">
              <a:rPr kumimoji="1" lang="ja-JP" altLang="en-US" smtClean="0"/>
              <a:t>2017/3/17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2289689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316E1EE0-A062-4F46-844F-B0D17EBB94DE}" type="datetimeFigureOut">
              <a:rPr kumimoji="1" lang="ja-JP" altLang="en-US" smtClean="0"/>
              <a:t>2017/3/17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3909010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316E1EE0-A062-4F46-844F-B0D17EBB94DE}" type="datetimeFigureOut">
              <a:rPr kumimoji="1" lang="ja-JP" altLang="en-US" smtClean="0"/>
              <a:t>2017/3/17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2704086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316E1EE0-A062-4F46-844F-B0D17EBB94DE}" type="datetimeFigureOut">
              <a:rPr kumimoji="1" lang="ja-JP" altLang="en-US" smtClean="0"/>
              <a:t>2017/3/17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4202632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316E1EE0-A062-4F46-844F-B0D17EBB94DE}" type="datetimeFigureOut">
              <a:rPr kumimoji="1" lang="ja-JP" altLang="en-US" smtClean="0"/>
              <a:t>2017/3/17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3952235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316E1EE0-A062-4F46-844F-B0D17EBB94DE}" type="datetimeFigureOut">
              <a:rPr kumimoji="1" lang="ja-JP" altLang="en-US" smtClean="0"/>
              <a:t>2017/3/17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2428452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E1EE0-A062-4F46-844F-B0D17EBB94DE}" type="datetimeFigureOut">
              <a:rPr kumimoji="1" lang="ja-JP" altLang="en-US" smtClean="0"/>
              <a:t>2017/3/17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53969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316E1EE0-A062-4F46-844F-B0D17EBB94DE}" type="datetimeFigureOut">
              <a:rPr kumimoji="1" lang="ja-JP" altLang="en-US" smtClean="0"/>
              <a:t>2017/3/17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4075867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316E1EE0-A062-4F46-844F-B0D17EBB94DE}" type="datetimeFigureOut">
              <a:rPr kumimoji="1" lang="ja-JP" altLang="en-US" smtClean="0"/>
              <a:t>2017/3/17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3212312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E1EE0-A062-4F46-844F-B0D17EBB94DE}" type="datetimeFigureOut">
              <a:rPr kumimoji="1" lang="ja-JP" altLang="en-US" smtClean="0"/>
              <a:t>2017/3/17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410E7F-B0B6-4438-AD98-FD47DA459FAC}" type="slidenum">
              <a:rPr kumimoji="1" lang="ja-JP" altLang="en-US" smtClean="0"/>
              <a:t>‹#›</a:t>
            </a:fld>
            <a:endParaRPr kumimoji="1" lang="ja-JP" altLang="en-US"/>
          </a:p>
        </p:txBody>
      </p:sp>
    </p:spTree>
    <p:extLst>
      <p:ext uri="{BB962C8B-B14F-4D97-AF65-F5344CB8AC3E}">
        <p14:creationId xmlns:p14="http://schemas.microsoft.com/office/powerpoint/2010/main" val="32746873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楕円 7"/>
          <p:cNvSpPr/>
          <p:nvPr/>
        </p:nvSpPr>
        <p:spPr>
          <a:xfrm>
            <a:off x="161183" y="87860"/>
            <a:ext cx="1620000" cy="162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8" name="正方形/長方形 7"/>
          <p:cNvSpPr/>
          <p:nvPr/>
        </p:nvSpPr>
        <p:spPr>
          <a:xfrm>
            <a:off x="161182" y="914400"/>
            <a:ext cx="8712653" cy="5569526"/>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latin typeface="Meiryo UI" panose="020B0604030504040204" pitchFamily="50" charset="-128"/>
                <a:ea typeface="Meiryo UI" panose="020B0604030504040204" pitchFamily="50" charset="-128"/>
              </a:rPr>
              <a:t>１</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sp>
        <p:nvSpPr>
          <p:cNvPr id="10" name="サブタイトル 9"/>
          <p:cNvSpPr txBox="1">
            <a:spLocks noGrp="1"/>
          </p:cNvSpPr>
          <p:nvPr>
            <p:ph type="subTitle" idx="1"/>
          </p:nvPr>
        </p:nvSpPr>
        <p:spPr>
          <a:xfrm>
            <a:off x="848403" y="1753609"/>
            <a:ext cx="7482348" cy="4168220"/>
          </a:xfrm>
          <a:prstGeom prst="rect">
            <a:avLst/>
          </a:prstGeom>
          <a:noFill/>
        </p:spPr>
        <p:txBody>
          <a:bodyPr wrap="none" rtlCol="0">
            <a:noAutofit/>
          </a:bodyPr>
          <a:lstStyle/>
          <a:p>
            <a:pPr algn="just">
              <a:lnSpc>
                <a:spcPct val="150000"/>
              </a:lnSpc>
            </a:pPr>
            <a:r>
              <a:rPr lang="ja-JP" altLang="en-US" sz="4000" b="1" dirty="0">
                <a:latin typeface="Meiryo UI" panose="020B0604030504040204" pitchFamily="50" charset="-128"/>
                <a:ea typeface="Meiryo UI" panose="020B0604030504040204" pitchFamily="50" charset="-128"/>
                <a:cs typeface="Meiryo UI" panose="020B0604030504040204" pitchFamily="50" charset="-128"/>
              </a:rPr>
              <a:t>協議を通して</a:t>
            </a:r>
            <a:r>
              <a:rPr lang="ja-JP" altLang="en-US" sz="40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4000" b="1"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ct val="150000"/>
              </a:lnSpc>
            </a:pPr>
            <a:r>
              <a:rPr lang="ja-JP" altLang="en-US" sz="4000" b="1" dirty="0" smtClean="0">
                <a:latin typeface="Meiryo UI" panose="020B0604030504040204" pitchFamily="50" charset="-128"/>
                <a:ea typeface="Meiryo UI" panose="020B0604030504040204" pitchFamily="50" charset="-128"/>
                <a:cs typeface="Meiryo UI" panose="020B0604030504040204" pitchFamily="50" charset="-128"/>
              </a:rPr>
              <a:t>授業</a:t>
            </a:r>
            <a:r>
              <a:rPr lang="ja-JP" altLang="en-US" sz="4000" b="1" dirty="0">
                <a:latin typeface="Meiryo UI" panose="020B0604030504040204" pitchFamily="50" charset="-128"/>
                <a:ea typeface="Meiryo UI" panose="020B0604030504040204" pitchFamily="50" charset="-128"/>
                <a:cs typeface="Meiryo UI" panose="020B0604030504040204" pitchFamily="50" charset="-128"/>
              </a:rPr>
              <a:t>改善の具体的な方策を考え</a:t>
            </a:r>
            <a:r>
              <a:rPr lang="ja-JP" altLang="en-US" sz="40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4000" b="1"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ct val="150000"/>
              </a:lnSpc>
            </a:pPr>
            <a:r>
              <a:rPr lang="ja-JP" altLang="en-US" sz="4000" b="1" dirty="0" smtClean="0">
                <a:latin typeface="Meiryo UI" panose="020B0604030504040204" pitchFamily="50" charset="-128"/>
                <a:ea typeface="Meiryo UI" panose="020B0604030504040204" pitchFamily="50" charset="-128"/>
                <a:cs typeface="Meiryo UI" panose="020B0604030504040204" pitchFamily="50" charset="-128"/>
              </a:rPr>
              <a:t>組織的・協働的な取組に</a:t>
            </a:r>
            <a:endParaRPr lang="en-US" altLang="ja-JP" sz="4000" b="1"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ct val="150000"/>
              </a:lnSpc>
            </a:pPr>
            <a:r>
              <a:rPr lang="ja-JP" altLang="en-US" sz="4000" b="1" dirty="0" smtClean="0">
                <a:latin typeface="Meiryo UI" panose="020B0604030504040204" pitchFamily="50" charset="-128"/>
                <a:ea typeface="Meiryo UI" panose="020B0604030504040204" pitchFamily="50" charset="-128"/>
                <a:cs typeface="Meiryo UI" panose="020B0604030504040204" pitchFamily="50" charset="-128"/>
              </a:rPr>
              <a:t>つなげる</a:t>
            </a:r>
            <a:r>
              <a:rPr lang="ja-JP" altLang="en-US" sz="4000" b="1" dirty="0">
                <a:latin typeface="Meiryo UI" panose="020B0604030504040204" pitchFamily="50" charset="-128"/>
                <a:ea typeface="Meiryo UI" panose="020B0604030504040204" pitchFamily="50" charset="-128"/>
                <a:cs typeface="Meiryo UI" panose="020B0604030504040204" pitchFamily="50" charset="-128"/>
              </a:rPr>
              <a:t>こと</a:t>
            </a:r>
            <a:r>
              <a:rPr lang="ja-JP" altLang="en-US" sz="4000" b="1" dirty="0" smtClean="0">
                <a:latin typeface="Meiryo UI" panose="020B0604030504040204" pitchFamily="50" charset="-128"/>
                <a:ea typeface="Meiryo UI" panose="020B0604030504040204" pitchFamily="50" charset="-128"/>
                <a:cs typeface="Meiryo UI" panose="020B0604030504040204" pitchFamily="50" charset="-128"/>
              </a:rPr>
              <a:t>を目指す。</a:t>
            </a:r>
            <a:endParaRPr lang="en-US" altLang="ja-JP" sz="4000" b="1"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79008" y="574694"/>
            <a:ext cx="1784350" cy="646331"/>
          </a:xfrm>
          <a:prstGeom prst="rect">
            <a:avLst/>
          </a:prstGeom>
          <a:noFill/>
        </p:spPr>
        <p:txBody>
          <a:bodyPr wrap="square" rtlCol="0">
            <a:spAutoFit/>
          </a:bodyPr>
          <a:lstStyle/>
          <a:p>
            <a:pPr algn="ctr"/>
            <a:r>
              <a:rPr lang="ja-JP" altLang="en-US" sz="3600" b="1" dirty="0">
                <a:solidFill>
                  <a:schemeClr val="bg1"/>
                </a:solidFill>
                <a:latin typeface="Meiryo UI" panose="020B0604030504040204" pitchFamily="50" charset="-128"/>
                <a:ea typeface="Meiryo UI" panose="020B0604030504040204" pitchFamily="50" charset="-128"/>
              </a:rPr>
              <a:t>目的</a:t>
            </a:r>
            <a:endParaRPr kumimoji="1" lang="ja-JP" altLang="en-US" sz="3600" b="1" dirty="0">
              <a:solidFill>
                <a:schemeClr val="bg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93895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61182" y="914400"/>
            <a:ext cx="8712653" cy="5569526"/>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四角形: 角を丸くする 12"/>
          <p:cNvSpPr/>
          <p:nvPr/>
        </p:nvSpPr>
        <p:spPr>
          <a:xfrm>
            <a:off x="8330751" y="87860"/>
            <a:ext cx="720000" cy="36000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Meiryo UI" panose="020B0604030504040204" pitchFamily="50" charset="-128"/>
                <a:ea typeface="Meiryo UI" panose="020B0604030504040204" pitchFamily="50" charset="-128"/>
              </a:rPr>
              <a:t>２</a:t>
            </a:r>
            <a:endParaRPr kumimoji="1" lang="ja-JP" altLang="en-US" sz="1600" dirty="0">
              <a:solidFill>
                <a:schemeClr val="tx1"/>
              </a:solidFill>
              <a:latin typeface="Meiryo UI" panose="020B0604030504040204" pitchFamily="50" charset="-128"/>
              <a:ea typeface="Meiryo UI" panose="020B0604030504040204" pitchFamily="50" charset="-128"/>
            </a:endParaRPr>
          </a:p>
        </p:txBody>
      </p:sp>
      <p:grpSp>
        <p:nvGrpSpPr>
          <p:cNvPr id="5" name="グループ化 4"/>
          <p:cNvGrpSpPr/>
          <p:nvPr/>
        </p:nvGrpSpPr>
        <p:grpSpPr>
          <a:xfrm>
            <a:off x="79008" y="87860"/>
            <a:ext cx="1784350" cy="1620000"/>
            <a:chOff x="6598025" y="317500"/>
            <a:chExt cx="1784350" cy="1620000"/>
          </a:xfrm>
        </p:grpSpPr>
        <p:sp>
          <p:nvSpPr>
            <p:cNvPr id="6" name="楕円 7"/>
            <p:cNvSpPr/>
            <p:nvPr/>
          </p:nvSpPr>
          <p:spPr>
            <a:xfrm>
              <a:off x="6680200" y="317500"/>
              <a:ext cx="1620000" cy="162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6598025" y="527335"/>
              <a:ext cx="1784350" cy="1200329"/>
            </a:xfrm>
            <a:prstGeom prst="rect">
              <a:avLst/>
            </a:prstGeom>
            <a:noFill/>
          </p:spPr>
          <p:txBody>
            <a:bodyPr wrap="square" rtlCol="0">
              <a:spAutoFit/>
            </a:bodyPr>
            <a:lstStyle/>
            <a:p>
              <a:pPr algn="ctr"/>
              <a:r>
                <a:rPr lang="ja-JP" altLang="en-US" sz="3600" b="1" dirty="0" smtClean="0">
                  <a:solidFill>
                    <a:schemeClr val="bg1"/>
                  </a:solidFill>
                  <a:latin typeface="Meiryo UI" panose="020B0604030504040204" pitchFamily="50" charset="-128"/>
                  <a:ea typeface="Meiryo UI" panose="020B0604030504040204" pitchFamily="50" charset="-128"/>
                </a:rPr>
                <a:t>研修の流れ</a:t>
              </a:r>
              <a:endParaRPr kumimoji="1" lang="ja-JP" altLang="en-US" sz="3600" b="1" dirty="0">
                <a:solidFill>
                  <a:schemeClr val="bg1"/>
                </a:solidFill>
                <a:latin typeface="Meiryo UI" panose="020B0604030504040204" pitchFamily="50" charset="-128"/>
                <a:ea typeface="Meiryo UI" panose="020B0604030504040204" pitchFamily="50" charset="-128"/>
              </a:endParaRPr>
            </a:p>
          </p:txBody>
        </p:sp>
      </p:grpSp>
      <p:sp>
        <p:nvSpPr>
          <p:cNvPr id="8" name="テキスト ボックス 7"/>
          <p:cNvSpPr txBox="1"/>
          <p:nvPr/>
        </p:nvSpPr>
        <p:spPr>
          <a:xfrm>
            <a:off x="1781183" y="1064565"/>
            <a:ext cx="8084264" cy="5262979"/>
          </a:xfrm>
          <a:prstGeom prst="rect">
            <a:avLst/>
          </a:prstGeom>
          <a:noFill/>
        </p:spPr>
        <p:txBody>
          <a:bodyPr wrap="square" rtlCol="0">
            <a:noAutofit/>
          </a:bodyPr>
          <a:lstStyle/>
          <a:p>
            <a:pPr algn="just">
              <a:lnSpc>
                <a:spcPct val="150000"/>
              </a:lnSpc>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１　目的と流れの確認（</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3</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分）</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ct val="150000"/>
              </a:lnSpc>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２　ステップ１（</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15</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分）</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ct val="150000"/>
              </a:lnSpc>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（資質・能力、自分の授業の振り返り）</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ct val="150000"/>
              </a:lnSpc>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３　ステップ２（</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25</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分）</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ct val="150000"/>
              </a:lnSpc>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（授業改善を進めると、</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取り組め</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そうなこと）</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ct val="150000"/>
              </a:lnSpc>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４　ステップ３</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分）</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pPr algn="just">
              <a:lnSpc>
                <a:spcPct val="150000"/>
              </a:lnSpc>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５　省察</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(7</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分</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p>
          <a:p>
            <a:pPr algn="just">
              <a:lnSpc>
                <a:spcPct val="150000"/>
              </a:lnSpc>
            </a:pP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６　まとめ</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(5</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分</a:t>
            </a: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a:t>
            </a:r>
          </a:p>
        </p:txBody>
      </p:sp>
    </p:spTree>
    <p:extLst>
      <p:ext uri="{BB962C8B-B14F-4D97-AF65-F5344CB8AC3E}">
        <p14:creationId xmlns:p14="http://schemas.microsoft.com/office/powerpoint/2010/main" val="1386822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a:stretch>
            <a:fillRect/>
          </a:stretch>
        </p:blipFill>
        <p:spPr>
          <a:xfrm>
            <a:off x="6126480" y="2755740"/>
            <a:ext cx="2576077" cy="3808113"/>
          </a:xfrm>
          <a:prstGeom prst="rect">
            <a:avLst/>
          </a:prstGeom>
        </p:spPr>
      </p:pic>
      <p:sp>
        <p:nvSpPr>
          <p:cNvPr id="30" name="サブタイトル 2"/>
          <p:cNvSpPr txBox="1">
            <a:spLocks/>
          </p:cNvSpPr>
          <p:nvPr/>
        </p:nvSpPr>
        <p:spPr>
          <a:xfrm>
            <a:off x="301277" y="895720"/>
            <a:ext cx="8516152" cy="5727149"/>
          </a:xfrm>
          <a:prstGeom prst="rect">
            <a:avLst/>
          </a:prstGeom>
          <a:ln w="57150">
            <a:solidFill>
              <a:srgbClr val="66CCFF"/>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 10"/>
          <p:cNvSpPr/>
          <p:nvPr/>
        </p:nvSpPr>
        <p:spPr>
          <a:xfrm>
            <a:off x="8175228" y="96647"/>
            <a:ext cx="900000" cy="36984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fld id="{ACAC94F7-E33A-4718-8E76-D18CC4F13E23}" type="slidenum">
              <a:rPr lang="en-US" altLang="ja-JP" sz="175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fld>
            <a:endParaRPr lang="en-US" altLang="ja-JP" sz="1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テキスト ボックス 21"/>
          <p:cNvSpPr txBox="1"/>
          <p:nvPr/>
        </p:nvSpPr>
        <p:spPr>
          <a:xfrm>
            <a:off x="312807" y="1735035"/>
            <a:ext cx="7082388" cy="3693319"/>
          </a:xfrm>
          <a:prstGeom prst="rect">
            <a:avLst/>
          </a:prstGeom>
          <a:noFill/>
        </p:spPr>
        <p:txBody>
          <a:bodyPr wrap="none" rtlCol="0">
            <a:spAutoFit/>
          </a:bodyPr>
          <a:lstStyle/>
          <a:p>
            <a:pPr>
              <a:lnSpc>
                <a:spcPct val="130000"/>
              </a:lnSpc>
            </a:pP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我が校での育成を目指す資質・能力は</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30000"/>
              </a:lnSpc>
            </a:pP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　・学校で決めた資質・能力の確認</a:t>
            </a:r>
            <a:endParaRPr lang="en-US" altLang="ja-JP" sz="32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30000"/>
              </a:lnSpc>
            </a:pP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30000"/>
              </a:lnSpc>
            </a:pP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自分の授業を振り返ると</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p>
          <a:p>
            <a:pPr>
              <a:lnSpc>
                <a:spcPct val="130000"/>
              </a:lnSpc>
            </a:pP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3200" dirty="0">
                <a:latin typeface="Meiryo UI" panose="020B0604030504040204" pitchFamily="50" charset="-128"/>
                <a:ea typeface="Meiryo UI" panose="020B0604030504040204" pitchFamily="50" charset="-128"/>
                <a:cs typeface="Meiryo UI" panose="020B0604030504040204" pitchFamily="50" charset="-128"/>
              </a:rPr>
              <a:t>・意識して取り組んでいる</a:t>
            </a: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こと</a:t>
            </a:r>
            <a:endParaRPr lang="en-US" altLang="ja-JP" sz="3200" dirty="0" smtClean="0">
              <a:latin typeface="Meiryo UI" panose="020B0604030504040204" pitchFamily="50" charset="-128"/>
              <a:ea typeface="Meiryo UI" panose="020B0604030504040204" pitchFamily="50" charset="-128"/>
              <a:cs typeface="Meiryo UI" panose="020B0604030504040204" pitchFamily="50" charset="-128"/>
            </a:endParaRPr>
          </a:p>
          <a:p>
            <a:pPr>
              <a:lnSpc>
                <a:spcPct val="130000"/>
              </a:lnSpc>
            </a:pPr>
            <a:r>
              <a:rPr lang="ja-JP" altLang="en-US" sz="3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・あまり</a:t>
            </a:r>
            <a:r>
              <a:rPr lang="ja-JP" altLang="en-US" sz="3200" dirty="0">
                <a:latin typeface="Meiryo UI" panose="020B0604030504040204" pitchFamily="50" charset="-128"/>
                <a:ea typeface="Meiryo UI" panose="020B0604030504040204" pitchFamily="50" charset="-128"/>
                <a:cs typeface="Meiryo UI" panose="020B0604030504040204" pitchFamily="50" charset="-128"/>
              </a:rPr>
              <a:t>取り組めていないこと</a:t>
            </a:r>
            <a:endParaRPr lang="en-US" altLang="ja-JP" sz="3200" dirty="0" smtClean="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8" name="グループ化 17"/>
          <p:cNvGrpSpPr/>
          <p:nvPr/>
        </p:nvGrpSpPr>
        <p:grpSpPr>
          <a:xfrm>
            <a:off x="381070" y="5612255"/>
            <a:ext cx="1270628" cy="889001"/>
            <a:chOff x="2222424" y="5264149"/>
            <a:chExt cx="1550441" cy="889001"/>
          </a:xfrm>
        </p:grpSpPr>
        <p:sp>
          <p:nvSpPr>
            <p:cNvPr id="21" name="四角形: 角を丸くする 12"/>
            <p:cNvSpPr/>
            <p:nvPr/>
          </p:nvSpPr>
          <p:spPr>
            <a:xfrm>
              <a:off x="2263302" y="5264149"/>
              <a:ext cx="1509563" cy="889001"/>
            </a:xfrm>
            <a:prstGeom prst="roundRect">
              <a:avLst/>
            </a:prstGeom>
            <a:noFill/>
            <a:ln w="38100">
              <a:solidFill>
                <a:srgbClr val="66CC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2222424" y="5385483"/>
              <a:ext cx="1519521" cy="646331"/>
            </a:xfrm>
            <a:prstGeom prst="rect">
              <a:avLst/>
            </a:prstGeom>
            <a:noFill/>
          </p:spPr>
          <p:txBody>
            <a:bodyPr wrap="square" rtlCol="0">
              <a:spAutoFit/>
            </a:bodyPr>
            <a:lstStyle/>
            <a:p>
              <a:r>
                <a:rPr kumimoji="1" lang="en-US" altLang="ja-JP" sz="3600" dirty="0" smtClean="0">
                  <a:latin typeface="Meiryo UI" panose="020B0604030504040204" pitchFamily="50" charset="-128"/>
                  <a:ea typeface="Meiryo UI" panose="020B0604030504040204" pitchFamily="50" charset="-128"/>
                </a:rPr>
                <a:t>15</a:t>
              </a:r>
              <a:r>
                <a:rPr kumimoji="1" lang="ja-JP" altLang="en-US" sz="3600" dirty="0" smtClean="0">
                  <a:latin typeface="Meiryo UI" panose="020B0604030504040204" pitchFamily="50" charset="-128"/>
                  <a:ea typeface="Meiryo UI" panose="020B0604030504040204" pitchFamily="50" charset="-128"/>
                </a:rPr>
                <a:t>分</a:t>
              </a:r>
              <a:endParaRPr kumimoji="1" lang="ja-JP" altLang="en-US" sz="3600" dirty="0">
                <a:latin typeface="Meiryo UI" panose="020B0604030504040204" pitchFamily="50" charset="-128"/>
                <a:ea typeface="Meiryo UI" panose="020B0604030504040204" pitchFamily="50" charset="-128"/>
              </a:endParaRPr>
            </a:p>
          </p:txBody>
        </p:sp>
      </p:grpSp>
      <p:sp>
        <p:nvSpPr>
          <p:cNvPr id="3" name="正方形/長方形 2"/>
          <p:cNvSpPr/>
          <p:nvPr/>
        </p:nvSpPr>
        <p:spPr>
          <a:xfrm>
            <a:off x="1960706" y="382167"/>
            <a:ext cx="4671472" cy="523220"/>
          </a:xfrm>
          <a:prstGeom prst="rect">
            <a:avLst/>
          </a:prstGeom>
        </p:spPr>
        <p:txBody>
          <a:bodyPr wrap="none">
            <a:spAutoFit/>
          </a:bodyPr>
          <a:lstStyle/>
          <a:p>
            <a:r>
              <a:rPr lang="ja-JP" altLang="en-US" sz="2800" dirty="0" smtClean="0"/>
              <a:t>個人で記入→グループで共有</a:t>
            </a:r>
            <a:endParaRPr lang="ja-JP" altLang="en-US" sz="2800" dirty="0"/>
          </a:p>
        </p:txBody>
      </p:sp>
      <p:sp>
        <p:nvSpPr>
          <p:cNvPr id="28" name="テキスト ボックス 27"/>
          <p:cNvSpPr txBox="1"/>
          <p:nvPr/>
        </p:nvSpPr>
        <p:spPr>
          <a:xfrm>
            <a:off x="6526351" y="5086822"/>
            <a:ext cx="972000" cy="432000"/>
          </a:xfrm>
          <a:prstGeom prst="rect">
            <a:avLst/>
          </a:prstGeom>
          <a:solidFill>
            <a:schemeClr val="accent2"/>
          </a:solidFill>
          <a:ln>
            <a:solidFill>
              <a:srgbClr val="FF9900"/>
            </a:solidFill>
          </a:ln>
        </p:spPr>
        <p:txBody>
          <a:bodyPr wrap="square" rtlCol="0">
            <a:spAutoFit/>
          </a:bodyPr>
          <a:lstStyle/>
          <a:p>
            <a:endParaRPr kumimoji="1" lang="ja-JP" altLang="en-US" dirty="0"/>
          </a:p>
        </p:txBody>
      </p:sp>
      <p:sp>
        <p:nvSpPr>
          <p:cNvPr id="29" name="楕円 7"/>
          <p:cNvSpPr/>
          <p:nvPr/>
        </p:nvSpPr>
        <p:spPr>
          <a:xfrm>
            <a:off x="301277" y="159735"/>
            <a:ext cx="1620000" cy="1620000"/>
          </a:xfrm>
          <a:prstGeom prst="ellipse">
            <a:avLst/>
          </a:prstGeom>
          <a:solidFill>
            <a:srgbClr val="66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27" name="テキスト ボックス 26"/>
          <p:cNvSpPr txBox="1"/>
          <p:nvPr/>
        </p:nvSpPr>
        <p:spPr>
          <a:xfrm>
            <a:off x="281562" y="708125"/>
            <a:ext cx="1659429" cy="523220"/>
          </a:xfrm>
          <a:prstGeom prst="rect">
            <a:avLst/>
          </a:prstGeom>
          <a:noFill/>
          <a:ln>
            <a:noFill/>
          </a:ln>
        </p:spPr>
        <p:txBody>
          <a:bodyPr wrap="none" rtlCol="0">
            <a:spAutoFit/>
          </a:bodyPr>
          <a:lstStyle/>
          <a:p>
            <a:r>
              <a:rPr lang="ja-JP" altLang="en-US" sz="2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ステップ１</a:t>
            </a:r>
          </a:p>
        </p:txBody>
      </p:sp>
    </p:spTree>
    <p:extLst>
      <p:ext uri="{BB962C8B-B14F-4D97-AF65-F5344CB8AC3E}">
        <p14:creationId xmlns:p14="http://schemas.microsoft.com/office/powerpoint/2010/main" val="5342472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a:stretch>
            <a:fillRect/>
          </a:stretch>
        </p:blipFill>
        <p:spPr>
          <a:xfrm>
            <a:off x="6200603" y="2761297"/>
            <a:ext cx="2571106" cy="3800766"/>
          </a:xfrm>
          <a:prstGeom prst="rect">
            <a:avLst/>
          </a:prstGeom>
        </p:spPr>
      </p:pic>
      <p:sp>
        <p:nvSpPr>
          <p:cNvPr id="11" name="角丸四角形 10"/>
          <p:cNvSpPr/>
          <p:nvPr/>
        </p:nvSpPr>
        <p:spPr>
          <a:xfrm>
            <a:off x="8175228" y="96647"/>
            <a:ext cx="900000" cy="36984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fld id="{ACAC94F7-E33A-4718-8E76-D18CC4F13E23}" type="slidenum">
              <a:rPr lang="en-US" altLang="ja-JP" sz="175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fld>
            <a:endParaRPr lang="en-US" altLang="ja-JP" sz="1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p:cNvGrpSpPr/>
          <p:nvPr/>
        </p:nvGrpSpPr>
        <p:grpSpPr>
          <a:xfrm>
            <a:off x="381070" y="5612255"/>
            <a:ext cx="1270628" cy="889001"/>
            <a:chOff x="2222424" y="5264149"/>
            <a:chExt cx="1550441" cy="889001"/>
          </a:xfrm>
        </p:grpSpPr>
        <p:sp>
          <p:nvSpPr>
            <p:cNvPr id="21" name="四角形: 角を丸くする 12"/>
            <p:cNvSpPr/>
            <p:nvPr/>
          </p:nvSpPr>
          <p:spPr>
            <a:xfrm>
              <a:off x="2263302" y="5264149"/>
              <a:ext cx="1509563" cy="889001"/>
            </a:xfrm>
            <a:prstGeom prst="roundRect">
              <a:avLst/>
            </a:prstGeom>
            <a:noFill/>
            <a:ln w="38100">
              <a:solidFill>
                <a:srgbClr val="66CC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2222424" y="5385483"/>
              <a:ext cx="1519521" cy="646331"/>
            </a:xfrm>
            <a:prstGeom prst="rect">
              <a:avLst/>
            </a:prstGeom>
            <a:noFill/>
          </p:spPr>
          <p:txBody>
            <a:bodyPr wrap="square" rtlCol="0">
              <a:spAutoFit/>
            </a:bodyPr>
            <a:lstStyle/>
            <a:p>
              <a:r>
                <a:rPr lang="en-US" altLang="ja-JP" sz="3600" dirty="0">
                  <a:latin typeface="Meiryo UI" panose="020B0604030504040204" pitchFamily="50" charset="-128"/>
                  <a:ea typeface="Meiryo UI" panose="020B0604030504040204" pitchFamily="50" charset="-128"/>
                </a:rPr>
                <a:t>2</a:t>
              </a:r>
              <a:r>
                <a:rPr kumimoji="1" lang="en-US" altLang="ja-JP" sz="3600" dirty="0" smtClean="0">
                  <a:latin typeface="Meiryo UI" panose="020B0604030504040204" pitchFamily="50" charset="-128"/>
                  <a:ea typeface="Meiryo UI" panose="020B0604030504040204" pitchFamily="50" charset="-128"/>
                </a:rPr>
                <a:t>5</a:t>
              </a:r>
              <a:r>
                <a:rPr kumimoji="1" lang="ja-JP" altLang="en-US" sz="3600" dirty="0" smtClean="0">
                  <a:latin typeface="Meiryo UI" panose="020B0604030504040204" pitchFamily="50" charset="-128"/>
                  <a:ea typeface="Meiryo UI" panose="020B0604030504040204" pitchFamily="50" charset="-128"/>
                </a:rPr>
                <a:t>分</a:t>
              </a:r>
              <a:endParaRPr kumimoji="1" lang="ja-JP" altLang="en-US" sz="3600" dirty="0">
                <a:latin typeface="Meiryo UI" panose="020B0604030504040204" pitchFamily="50" charset="-128"/>
                <a:ea typeface="Meiryo UI" panose="020B0604030504040204" pitchFamily="50" charset="-128"/>
              </a:endParaRPr>
            </a:p>
          </p:txBody>
        </p:sp>
      </p:grpSp>
      <p:sp>
        <p:nvSpPr>
          <p:cNvPr id="3" name="正方形/長方形 2"/>
          <p:cNvSpPr/>
          <p:nvPr/>
        </p:nvSpPr>
        <p:spPr>
          <a:xfrm>
            <a:off x="1921277" y="377802"/>
            <a:ext cx="6433171" cy="523220"/>
          </a:xfrm>
          <a:prstGeom prst="rect">
            <a:avLst/>
          </a:prstGeom>
        </p:spPr>
        <p:txBody>
          <a:bodyPr wrap="none">
            <a:spAutoFit/>
          </a:bodyPr>
          <a:lstStyle/>
          <a:p>
            <a:r>
              <a:rPr lang="ja-JP" altLang="en-US" sz="2800" dirty="0" smtClean="0"/>
              <a:t>個人で記入→グループで協議→全体共有</a:t>
            </a:r>
            <a:endParaRPr lang="ja-JP" altLang="en-US" sz="2800" dirty="0"/>
          </a:p>
        </p:txBody>
      </p:sp>
      <p:sp>
        <p:nvSpPr>
          <p:cNvPr id="17" name="楕円 7"/>
          <p:cNvSpPr/>
          <p:nvPr/>
        </p:nvSpPr>
        <p:spPr>
          <a:xfrm>
            <a:off x="301277" y="159735"/>
            <a:ext cx="1620000" cy="1620000"/>
          </a:xfrm>
          <a:prstGeom prst="ellipse">
            <a:avLst/>
          </a:prstGeom>
          <a:solidFill>
            <a:srgbClr val="66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9" name="サブタイトル 2"/>
          <p:cNvSpPr txBox="1">
            <a:spLocks/>
          </p:cNvSpPr>
          <p:nvPr/>
        </p:nvSpPr>
        <p:spPr>
          <a:xfrm>
            <a:off x="301277" y="895720"/>
            <a:ext cx="8516152" cy="5727149"/>
          </a:xfrm>
          <a:prstGeom prst="rect">
            <a:avLst/>
          </a:prstGeom>
          <a:ln w="57150">
            <a:solidFill>
              <a:srgbClr val="66CCFF"/>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p:cNvSpPr txBox="1"/>
          <p:nvPr/>
        </p:nvSpPr>
        <p:spPr>
          <a:xfrm>
            <a:off x="281562" y="708125"/>
            <a:ext cx="1659429" cy="523220"/>
          </a:xfrm>
          <a:prstGeom prst="rect">
            <a:avLst/>
          </a:prstGeom>
          <a:noFill/>
          <a:ln>
            <a:noFill/>
          </a:ln>
        </p:spPr>
        <p:txBody>
          <a:bodyPr wrap="none" rtlCol="0">
            <a:spAutoFit/>
          </a:bodyPr>
          <a:lstStyle/>
          <a:p>
            <a:r>
              <a:rPr lang="ja-JP" altLang="en-US"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ステップ２</a:t>
            </a:r>
            <a:endParaRPr lang="ja-JP" altLang="en-US" sz="2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テキスト ボックス 31"/>
          <p:cNvSpPr txBox="1"/>
          <p:nvPr/>
        </p:nvSpPr>
        <p:spPr>
          <a:xfrm>
            <a:off x="6601964" y="3742805"/>
            <a:ext cx="972000" cy="432000"/>
          </a:xfrm>
          <a:prstGeom prst="rect">
            <a:avLst/>
          </a:prstGeom>
          <a:solidFill>
            <a:schemeClr val="accent2"/>
          </a:solidFill>
          <a:ln>
            <a:solidFill>
              <a:srgbClr val="FF9900"/>
            </a:solidFill>
          </a:ln>
        </p:spPr>
        <p:txBody>
          <a:bodyPr wrap="square" rtlCol="0">
            <a:spAutoFit/>
          </a:bodyPr>
          <a:lstStyle/>
          <a:p>
            <a:endParaRPr kumimoji="1" lang="ja-JP" altLang="en-US" dirty="0"/>
          </a:p>
        </p:txBody>
      </p:sp>
      <p:sp>
        <p:nvSpPr>
          <p:cNvPr id="33" name="テキスト ボックス 32"/>
          <p:cNvSpPr txBox="1"/>
          <p:nvPr/>
        </p:nvSpPr>
        <p:spPr>
          <a:xfrm>
            <a:off x="6594577" y="4421183"/>
            <a:ext cx="972000" cy="432000"/>
          </a:xfrm>
          <a:prstGeom prst="rect">
            <a:avLst/>
          </a:prstGeom>
          <a:solidFill>
            <a:schemeClr val="accent2"/>
          </a:solidFill>
          <a:ln>
            <a:solidFill>
              <a:srgbClr val="FF9900"/>
            </a:solidFill>
          </a:ln>
        </p:spPr>
        <p:txBody>
          <a:bodyPr wrap="square" rtlCol="0">
            <a:spAutoFit/>
          </a:bodyPr>
          <a:lstStyle/>
          <a:p>
            <a:endParaRPr kumimoji="1" lang="ja-JP" altLang="en-US" dirty="0"/>
          </a:p>
        </p:txBody>
      </p:sp>
      <p:sp>
        <p:nvSpPr>
          <p:cNvPr id="16" name="テキスト ボックス 15"/>
          <p:cNvSpPr txBox="1"/>
          <p:nvPr/>
        </p:nvSpPr>
        <p:spPr>
          <a:xfrm>
            <a:off x="649238" y="1950179"/>
            <a:ext cx="6123792" cy="3293209"/>
          </a:xfrm>
          <a:prstGeom prst="rect">
            <a:avLst/>
          </a:prstGeom>
          <a:noFill/>
        </p:spPr>
        <p:txBody>
          <a:bodyPr wrap="none" rtlCol="0">
            <a:spAutoFit/>
          </a:bodyPr>
          <a:lstStyle/>
          <a:p>
            <a:pPr>
              <a:lnSpc>
                <a:spcPct val="130000"/>
              </a:lnSpc>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授業改善をしていくとこんな姿に</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p>
          <a:p>
            <a:pPr>
              <a:lnSpc>
                <a:spcPct val="130000"/>
              </a:lnSpc>
            </a:pP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　</a:t>
            </a:r>
          </a:p>
          <a:p>
            <a:pPr>
              <a:lnSpc>
                <a:spcPct val="130000"/>
              </a:lnSpc>
            </a:pP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ここからはじめよう</a:t>
            </a:r>
            <a:r>
              <a:rPr lang="en-US" altLang="ja-JP" sz="3200" b="1" dirty="0" smtClean="0">
                <a:latin typeface="Meiryo UI" panose="020B0604030504040204" pitchFamily="50" charset="-128"/>
                <a:ea typeface="Meiryo UI" panose="020B0604030504040204" pitchFamily="50" charset="-128"/>
                <a:cs typeface="Meiryo UI" panose="020B0604030504040204" pitchFamily="50" charset="-128"/>
              </a:rPr>
              <a:t>…</a:t>
            </a:r>
          </a:p>
          <a:p>
            <a:pPr>
              <a:lnSpc>
                <a:spcPct val="130000"/>
              </a:lnSpc>
            </a:pP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　・次の授業から、すぐにできること</a:t>
            </a:r>
          </a:p>
          <a:p>
            <a:pPr>
              <a:lnSpc>
                <a:spcPct val="130000"/>
              </a:lnSpc>
            </a:pP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　・理想の姿につながる取組とは</a:t>
            </a:r>
          </a:p>
        </p:txBody>
      </p:sp>
    </p:spTree>
    <p:extLst>
      <p:ext uri="{BB962C8B-B14F-4D97-AF65-F5344CB8AC3E}">
        <p14:creationId xmlns:p14="http://schemas.microsoft.com/office/powerpoint/2010/main" val="11255780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8175228" y="96647"/>
            <a:ext cx="900000" cy="36984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fld id="{ACAC94F7-E33A-4718-8E76-D18CC4F13E23}" type="slidenum">
              <a:rPr lang="en-US" altLang="ja-JP" sz="175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fld>
            <a:endParaRPr lang="en-US" altLang="ja-JP" sz="1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p:cNvGrpSpPr/>
          <p:nvPr/>
        </p:nvGrpSpPr>
        <p:grpSpPr>
          <a:xfrm>
            <a:off x="381070" y="5612255"/>
            <a:ext cx="1270628" cy="889001"/>
            <a:chOff x="2222424" y="5264149"/>
            <a:chExt cx="1550441" cy="889001"/>
          </a:xfrm>
        </p:grpSpPr>
        <p:sp>
          <p:nvSpPr>
            <p:cNvPr id="21" name="四角形: 角を丸くする 12"/>
            <p:cNvSpPr/>
            <p:nvPr/>
          </p:nvSpPr>
          <p:spPr>
            <a:xfrm>
              <a:off x="2263302" y="5264149"/>
              <a:ext cx="1509563" cy="889001"/>
            </a:xfrm>
            <a:prstGeom prst="roundRect">
              <a:avLst/>
            </a:prstGeom>
            <a:noFill/>
            <a:ln w="38100">
              <a:solidFill>
                <a:srgbClr val="66CC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2222424" y="5385483"/>
              <a:ext cx="1519521" cy="646331"/>
            </a:xfrm>
            <a:prstGeom prst="rect">
              <a:avLst/>
            </a:prstGeom>
            <a:noFill/>
          </p:spPr>
          <p:txBody>
            <a:bodyPr wrap="square" rtlCol="0">
              <a:spAutoFit/>
            </a:bodyPr>
            <a:lstStyle/>
            <a:p>
              <a:r>
                <a:rPr lang="en-US" altLang="ja-JP" sz="3600" dirty="0">
                  <a:latin typeface="Meiryo UI" panose="020B0604030504040204" pitchFamily="50" charset="-128"/>
                  <a:ea typeface="Meiryo UI" panose="020B0604030504040204" pitchFamily="50" charset="-128"/>
                </a:rPr>
                <a:t>10</a:t>
              </a:r>
              <a:r>
                <a:rPr kumimoji="1" lang="ja-JP" altLang="en-US" sz="3600" dirty="0" smtClean="0">
                  <a:latin typeface="Meiryo UI" panose="020B0604030504040204" pitchFamily="50" charset="-128"/>
                  <a:ea typeface="Meiryo UI" panose="020B0604030504040204" pitchFamily="50" charset="-128"/>
                </a:rPr>
                <a:t>分</a:t>
              </a:r>
              <a:endParaRPr kumimoji="1" lang="ja-JP" altLang="en-US" sz="3600" dirty="0">
                <a:latin typeface="Meiryo UI" panose="020B0604030504040204" pitchFamily="50" charset="-128"/>
                <a:ea typeface="Meiryo UI" panose="020B0604030504040204" pitchFamily="50" charset="-128"/>
              </a:endParaRPr>
            </a:p>
          </p:txBody>
        </p:sp>
      </p:grpSp>
      <p:sp>
        <p:nvSpPr>
          <p:cNvPr id="14" name="楕円 7"/>
          <p:cNvSpPr/>
          <p:nvPr/>
        </p:nvSpPr>
        <p:spPr>
          <a:xfrm>
            <a:off x="301277" y="159735"/>
            <a:ext cx="1620000" cy="1620000"/>
          </a:xfrm>
          <a:prstGeom prst="ellipse">
            <a:avLst/>
          </a:prstGeom>
          <a:solidFill>
            <a:srgbClr val="66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7" name="サブタイトル 2"/>
          <p:cNvSpPr txBox="1">
            <a:spLocks/>
          </p:cNvSpPr>
          <p:nvPr/>
        </p:nvSpPr>
        <p:spPr>
          <a:xfrm>
            <a:off x="301277" y="895720"/>
            <a:ext cx="8516152" cy="5727149"/>
          </a:xfrm>
          <a:prstGeom prst="rect">
            <a:avLst/>
          </a:prstGeom>
          <a:ln w="57150">
            <a:solidFill>
              <a:srgbClr val="66CCFF"/>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p:cNvSpPr txBox="1"/>
          <p:nvPr/>
        </p:nvSpPr>
        <p:spPr>
          <a:xfrm>
            <a:off x="301277" y="704088"/>
            <a:ext cx="1659429" cy="523220"/>
          </a:xfrm>
          <a:prstGeom prst="rect">
            <a:avLst/>
          </a:prstGeom>
          <a:noFill/>
          <a:ln>
            <a:noFill/>
          </a:ln>
        </p:spPr>
        <p:txBody>
          <a:bodyPr wrap="none" rtlCol="0">
            <a:spAutoFit/>
          </a:bodyPr>
          <a:lstStyle/>
          <a:p>
            <a:r>
              <a:rPr lang="ja-JP" altLang="en-US"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ステップ３</a:t>
            </a:r>
            <a:endParaRPr lang="ja-JP" altLang="en-US" sz="2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タイトル 2"/>
          <p:cNvSpPr txBox="1">
            <a:spLocks/>
          </p:cNvSpPr>
          <p:nvPr/>
        </p:nvSpPr>
        <p:spPr>
          <a:xfrm>
            <a:off x="2100813" y="415589"/>
            <a:ext cx="4134465" cy="480131"/>
          </a:xfrm>
          <a:prstGeom prst="rect">
            <a:avLst/>
          </a:prstGeom>
        </p:spPr>
        <p:txBody>
          <a:bodyPr vert="horz" wrap="none" lIns="91440" tIns="45720" rIns="91440" bIns="45720" rtlCol="0" anchor="b">
            <a:sp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付箋の記入→黒板に貼る</a:t>
            </a:r>
            <a:endParaRPr lang="ja-JP" altLang="en-US" sz="17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メモ 24"/>
          <p:cNvSpPr/>
          <p:nvPr/>
        </p:nvSpPr>
        <p:spPr>
          <a:xfrm>
            <a:off x="1940991" y="1301829"/>
            <a:ext cx="4896000" cy="2304000"/>
          </a:xfrm>
          <a:prstGeom prst="foldedCorner">
            <a:avLst/>
          </a:prstGeom>
          <a:solidFill>
            <a:srgbClr val="CCE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テキスト ボックス 27"/>
          <p:cNvSpPr txBox="1"/>
          <p:nvPr/>
        </p:nvSpPr>
        <p:spPr>
          <a:xfrm>
            <a:off x="1977382" y="1324947"/>
            <a:ext cx="4437433" cy="2246769"/>
          </a:xfrm>
          <a:prstGeom prst="rect">
            <a:avLst/>
          </a:prstGeom>
          <a:noFill/>
        </p:spPr>
        <p:txBody>
          <a:bodyPr wrap="none" rtlCol="0">
            <a:spAutoFit/>
          </a:bodyPr>
          <a:lstStyle/>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（児童・生徒に）</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○○す</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る</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力をつけるために</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△△に取り組んでいる。</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名前☆☆ ☆☆</a:t>
            </a:r>
            <a:endParaRPr lang="en-US" altLang="ja-JP" sz="2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メモ 29"/>
          <p:cNvSpPr/>
          <p:nvPr/>
        </p:nvSpPr>
        <p:spPr>
          <a:xfrm>
            <a:off x="1921277" y="3941960"/>
            <a:ext cx="4896000" cy="2304000"/>
          </a:xfrm>
          <a:prstGeom prst="foldedCorner">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テキスト ボックス 31"/>
          <p:cNvSpPr txBox="1"/>
          <p:nvPr/>
        </p:nvSpPr>
        <p:spPr>
          <a:xfrm>
            <a:off x="1940991" y="3941960"/>
            <a:ext cx="4437433" cy="2246769"/>
          </a:xfrm>
          <a:prstGeom prst="rect">
            <a:avLst/>
          </a:prstGeom>
          <a:noFill/>
        </p:spPr>
        <p:txBody>
          <a:bodyPr wrap="none" rtlCol="0">
            <a:spAutoFit/>
          </a:bodyPr>
          <a:lstStyle/>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（児童・生徒に）</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○○す</a:t>
            </a:r>
            <a:r>
              <a:rPr lang="ja-JP" altLang="en-US" sz="2800" b="1" dirty="0">
                <a:latin typeface="Meiryo UI" panose="020B0604030504040204" pitchFamily="50" charset="-128"/>
                <a:ea typeface="Meiryo UI" panose="020B0604030504040204" pitchFamily="50" charset="-128"/>
                <a:cs typeface="Meiryo UI" panose="020B0604030504040204" pitchFamily="50" charset="-128"/>
              </a:rPr>
              <a:t>る</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力をつけるために</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△△に取り組みたい。</a:t>
            </a:r>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2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名前☆☆ ☆☆</a:t>
            </a:r>
            <a:endParaRPr lang="en-US" altLang="ja-JP" sz="2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6947073" y="3949493"/>
            <a:ext cx="1915062" cy="1323439"/>
          </a:xfrm>
          <a:prstGeom prst="rect">
            <a:avLst/>
          </a:prstGeom>
          <a:noFill/>
        </p:spPr>
        <p:txBody>
          <a:bodyPr wrap="square" rtlCol="0">
            <a:spAutoFit/>
          </a:bodyPr>
          <a:lstStyle/>
          <a:p>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（注）</a:t>
            </a:r>
            <a:endParaRPr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○○は目的（</a:t>
            </a:r>
            <a:r>
              <a:rPr kumimoji="1" lang="ja-JP" altLang="en-US" sz="2000" dirty="0" smtClean="0">
                <a:latin typeface="Meiryo UI" panose="020B0604030504040204" pitchFamily="50" charset="-128"/>
                <a:ea typeface="Meiryo UI" panose="020B0604030504040204" pitchFamily="50" charset="-128"/>
                <a:cs typeface="Meiryo UI" panose="020B0604030504040204" pitchFamily="50" charset="-128"/>
              </a:rPr>
              <a:t>資質・能力）</a:t>
            </a:r>
            <a:endParaRPr kumimoji="1" lang="en-US" altLang="ja-JP" sz="20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dirty="0" smtClean="0">
                <a:latin typeface="Meiryo UI" panose="020B0604030504040204" pitchFamily="50" charset="-128"/>
                <a:ea typeface="Meiryo UI" panose="020B0604030504040204" pitchFamily="50" charset="-128"/>
                <a:cs typeface="Meiryo UI" panose="020B0604030504040204" pitchFamily="50" charset="-128"/>
              </a:rPr>
              <a:t>△△は手段</a:t>
            </a:r>
            <a:endParaRPr kumimoji="1" lang="ja-JP" altLang="en-US" sz="20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931530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8175228" y="96647"/>
            <a:ext cx="900000" cy="36984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fld id="{ACAC94F7-E33A-4718-8E76-D18CC4F13E23}" type="slidenum">
              <a:rPr lang="en-US" altLang="ja-JP" sz="175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fld>
            <a:endParaRPr lang="en-US" altLang="ja-JP" sz="1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楕円 7"/>
          <p:cNvSpPr/>
          <p:nvPr/>
        </p:nvSpPr>
        <p:spPr>
          <a:xfrm>
            <a:off x="314167" y="60870"/>
            <a:ext cx="1620000" cy="1620000"/>
          </a:xfrm>
          <a:prstGeom prst="ellipse">
            <a:avLst/>
          </a:prstGeom>
          <a:solidFill>
            <a:srgbClr val="66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7" name="サブタイトル 2"/>
          <p:cNvSpPr txBox="1">
            <a:spLocks/>
          </p:cNvSpPr>
          <p:nvPr/>
        </p:nvSpPr>
        <p:spPr>
          <a:xfrm>
            <a:off x="301277" y="895720"/>
            <a:ext cx="8516152" cy="5727149"/>
          </a:xfrm>
          <a:prstGeom prst="rect">
            <a:avLst/>
          </a:prstGeom>
          <a:ln w="57150">
            <a:solidFill>
              <a:srgbClr val="66CCFF"/>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p:cNvSpPr txBox="1"/>
          <p:nvPr/>
        </p:nvSpPr>
        <p:spPr>
          <a:xfrm>
            <a:off x="281561" y="604497"/>
            <a:ext cx="1659429" cy="523220"/>
          </a:xfrm>
          <a:prstGeom prst="rect">
            <a:avLst/>
          </a:prstGeom>
          <a:noFill/>
          <a:ln>
            <a:noFill/>
          </a:ln>
        </p:spPr>
        <p:txBody>
          <a:bodyPr wrap="none" rtlCol="0">
            <a:spAutoFit/>
          </a:bodyPr>
          <a:lstStyle/>
          <a:p>
            <a:r>
              <a:rPr lang="ja-JP" altLang="en-US"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ステップ３</a:t>
            </a:r>
            <a:endParaRPr lang="ja-JP" altLang="en-US" sz="2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タイトル 2"/>
          <p:cNvSpPr txBox="1">
            <a:spLocks/>
          </p:cNvSpPr>
          <p:nvPr/>
        </p:nvSpPr>
        <p:spPr>
          <a:xfrm>
            <a:off x="2100813" y="415589"/>
            <a:ext cx="4134465" cy="480131"/>
          </a:xfrm>
          <a:prstGeom prst="rect">
            <a:avLst/>
          </a:prstGeom>
        </p:spPr>
        <p:txBody>
          <a:bodyPr vert="horz" wrap="none" lIns="91440" tIns="45720" rIns="91440" bIns="45720" rtlCol="0" anchor="b">
            <a:sp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付箋の記入→黒板に貼る</a:t>
            </a:r>
            <a:endParaRPr lang="ja-JP" altLang="en-US" sz="17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正方形/長方形 52"/>
          <p:cNvSpPr/>
          <p:nvPr/>
        </p:nvSpPr>
        <p:spPr>
          <a:xfrm>
            <a:off x="414570" y="1767995"/>
            <a:ext cx="8286085" cy="4162567"/>
          </a:xfrm>
          <a:prstGeom prst="rect">
            <a:avLst/>
          </a:pr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角丸四角形 53"/>
          <p:cNvSpPr/>
          <p:nvPr/>
        </p:nvSpPr>
        <p:spPr>
          <a:xfrm>
            <a:off x="617453" y="2236316"/>
            <a:ext cx="2593616" cy="3457935"/>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角丸四角形 54"/>
          <p:cNvSpPr/>
          <p:nvPr/>
        </p:nvSpPr>
        <p:spPr>
          <a:xfrm>
            <a:off x="3322401" y="2259487"/>
            <a:ext cx="2593616" cy="3457935"/>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角丸四角形 55"/>
          <p:cNvSpPr/>
          <p:nvPr/>
        </p:nvSpPr>
        <p:spPr>
          <a:xfrm>
            <a:off x="5978390" y="2229165"/>
            <a:ext cx="2593616" cy="3457935"/>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メモ 56"/>
          <p:cNvSpPr/>
          <p:nvPr/>
        </p:nvSpPr>
        <p:spPr>
          <a:xfrm>
            <a:off x="2197745" y="2998927"/>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メモ 57"/>
          <p:cNvSpPr/>
          <p:nvPr/>
        </p:nvSpPr>
        <p:spPr>
          <a:xfrm>
            <a:off x="746356" y="299612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メモ 58"/>
          <p:cNvSpPr/>
          <p:nvPr/>
        </p:nvSpPr>
        <p:spPr>
          <a:xfrm>
            <a:off x="957637" y="2516224"/>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メモ 59"/>
          <p:cNvSpPr/>
          <p:nvPr/>
        </p:nvSpPr>
        <p:spPr>
          <a:xfrm>
            <a:off x="1837736" y="2505337"/>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メモ 60"/>
          <p:cNvSpPr/>
          <p:nvPr/>
        </p:nvSpPr>
        <p:spPr>
          <a:xfrm>
            <a:off x="1449579" y="3036619"/>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メモ 61"/>
          <p:cNvSpPr/>
          <p:nvPr/>
        </p:nvSpPr>
        <p:spPr>
          <a:xfrm>
            <a:off x="899995" y="416958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メモ 62"/>
          <p:cNvSpPr/>
          <p:nvPr/>
        </p:nvSpPr>
        <p:spPr>
          <a:xfrm>
            <a:off x="1660860" y="3635825"/>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メモ 63"/>
          <p:cNvSpPr/>
          <p:nvPr/>
        </p:nvSpPr>
        <p:spPr>
          <a:xfrm>
            <a:off x="705373" y="3542196"/>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メモ 64"/>
          <p:cNvSpPr/>
          <p:nvPr/>
        </p:nvSpPr>
        <p:spPr>
          <a:xfrm>
            <a:off x="907384" y="4762104"/>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メモ 65"/>
          <p:cNvSpPr/>
          <p:nvPr/>
        </p:nvSpPr>
        <p:spPr>
          <a:xfrm>
            <a:off x="6130825" y="2706287"/>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メモ 66"/>
          <p:cNvSpPr/>
          <p:nvPr/>
        </p:nvSpPr>
        <p:spPr>
          <a:xfrm>
            <a:off x="2461684" y="356394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メモ 67"/>
          <p:cNvSpPr/>
          <p:nvPr/>
        </p:nvSpPr>
        <p:spPr>
          <a:xfrm>
            <a:off x="6351418" y="4407675"/>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メモ 68"/>
          <p:cNvSpPr/>
          <p:nvPr/>
        </p:nvSpPr>
        <p:spPr>
          <a:xfrm>
            <a:off x="7766016" y="4733985"/>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メモ 69"/>
          <p:cNvSpPr/>
          <p:nvPr/>
        </p:nvSpPr>
        <p:spPr>
          <a:xfrm>
            <a:off x="6577456" y="5212369"/>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メモ 70"/>
          <p:cNvSpPr/>
          <p:nvPr/>
        </p:nvSpPr>
        <p:spPr>
          <a:xfrm>
            <a:off x="7122316" y="496864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メモ 71"/>
          <p:cNvSpPr/>
          <p:nvPr/>
        </p:nvSpPr>
        <p:spPr>
          <a:xfrm>
            <a:off x="6706002" y="2782666"/>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メモ 72"/>
          <p:cNvSpPr/>
          <p:nvPr/>
        </p:nvSpPr>
        <p:spPr>
          <a:xfrm>
            <a:off x="7227415" y="3742668"/>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メモ 73"/>
          <p:cNvSpPr/>
          <p:nvPr/>
        </p:nvSpPr>
        <p:spPr>
          <a:xfrm>
            <a:off x="6308666" y="316762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メモ 74"/>
          <p:cNvSpPr/>
          <p:nvPr/>
        </p:nvSpPr>
        <p:spPr>
          <a:xfrm>
            <a:off x="7253070" y="3262667"/>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メモ 75"/>
          <p:cNvSpPr/>
          <p:nvPr/>
        </p:nvSpPr>
        <p:spPr>
          <a:xfrm>
            <a:off x="6366175" y="3630807"/>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正方形/長方形 76"/>
          <p:cNvSpPr/>
          <p:nvPr/>
        </p:nvSpPr>
        <p:spPr>
          <a:xfrm>
            <a:off x="1128994" y="1908682"/>
            <a:ext cx="1570534" cy="421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資質・</a:t>
            </a:r>
            <a:r>
              <a:rPr lang="ja-JP" altLang="en-US" dirty="0" smtClean="0"/>
              <a:t>能力１</a:t>
            </a:r>
            <a:endParaRPr kumimoji="1" lang="ja-JP" altLang="en-US" dirty="0"/>
          </a:p>
        </p:txBody>
      </p:sp>
      <p:sp>
        <p:nvSpPr>
          <p:cNvPr id="78" name="正方形/長方形 77"/>
          <p:cNvSpPr/>
          <p:nvPr/>
        </p:nvSpPr>
        <p:spPr>
          <a:xfrm>
            <a:off x="3786733" y="1897071"/>
            <a:ext cx="1570534" cy="421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資質・</a:t>
            </a:r>
            <a:r>
              <a:rPr lang="ja-JP" altLang="en-US" dirty="0" smtClean="0"/>
              <a:t>能力２</a:t>
            </a:r>
            <a:endParaRPr kumimoji="1" lang="ja-JP" altLang="en-US" dirty="0"/>
          </a:p>
        </p:txBody>
      </p:sp>
      <p:sp>
        <p:nvSpPr>
          <p:cNvPr id="79" name="正方形/長方形 78"/>
          <p:cNvSpPr/>
          <p:nvPr/>
        </p:nvSpPr>
        <p:spPr>
          <a:xfrm>
            <a:off x="6510549" y="1889571"/>
            <a:ext cx="1570534" cy="421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資質・</a:t>
            </a:r>
            <a:r>
              <a:rPr lang="ja-JP" altLang="en-US" dirty="0" smtClean="0"/>
              <a:t>能力３</a:t>
            </a:r>
            <a:endParaRPr kumimoji="1" lang="ja-JP" altLang="en-US" dirty="0"/>
          </a:p>
        </p:txBody>
      </p:sp>
      <p:sp>
        <p:nvSpPr>
          <p:cNvPr id="80" name="メモ 79"/>
          <p:cNvSpPr/>
          <p:nvPr/>
        </p:nvSpPr>
        <p:spPr>
          <a:xfrm>
            <a:off x="1660860" y="4065052"/>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メモ 80"/>
          <p:cNvSpPr/>
          <p:nvPr/>
        </p:nvSpPr>
        <p:spPr>
          <a:xfrm>
            <a:off x="2364083" y="410555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メモ 81"/>
          <p:cNvSpPr/>
          <p:nvPr/>
        </p:nvSpPr>
        <p:spPr>
          <a:xfrm>
            <a:off x="1814499" y="5238512"/>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メモ 82"/>
          <p:cNvSpPr/>
          <p:nvPr/>
        </p:nvSpPr>
        <p:spPr>
          <a:xfrm>
            <a:off x="2575364" y="4704756"/>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メモ 83"/>
          <p:cNvSpPr/>
          <p:nvPr/>
        </p:nvSpPr>
        <p:spPr>
          <a:xfrm>
            <a:off x="1619877" y="4611127"/>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メモ 84"/>
          <p:cNvSpPr/>
          <p:nvPr/>
        </p:nvSpPr>
        <p:spPr>
          <a:xfrm>
            <a:off x="7183822" y="431916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メモ 85"/>
          <p:cNvSpPr/>
          <p:nvPr/>
        </p:nvSpPr>
        <p:spPr>
          <a:xfrm>
            <a:off x="7882209" y="3311595"/>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メモ 86"/>
          <p:cNvSpPr/>
          <p:nvPr/>
        </p:nvSpPr>
        <p:spPr>
          <a:xfrm>
            <a:off x="7907864" y="2831594"/>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メモ 87"/>
          <p:cNvSpPr/>
          <p:nvPr/>
        </p:nvSpPr>
        <p:spPr>
          <a:xfrm>
            <a:off x="7905783" y="3786975"/>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メモ 88"/>
          <p:cNvSpPr/>
          <p:nvPr/>
        </p:nvSpPr>
        <p:spPr>
          <a:xfrm>
            <a:off x="7911845" y="4311907"/>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メモ 89"/>
          <p:cNvSpPr/>
          <p:nvPr/>
        </p:nvSpPr>
        <p:spPr>
          <a:xfrm>
            <a:off x="5089926" y="2731644"/>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メモ 90"/>
          <p:cNvSpPr/>
          <p:nvPr/>
        </p:nvSpPr>
        <p:spPr>
          <a:xfrm>
            <a:off x="3585879" y="300732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メモ 91"/>
          <p:cNvSpPr/>
          <p:nvPr/>
        </p:nvSpPr>
        <p:spPr>
          <a:xfrm>
            <a:off x="3797160" y="2527423"/>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メモ 92"/>
          <p:cNvSpPr/>
          <p:nvPr/>
        </p:nvSpPr>
        <p:spPr>
          <a:xfrm>
            <a:off x="4289102" y="3471983"/>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メモ 93"/>
          <p:cNvSpPr/>
          <p:nvPr/>
        </p:nvSpPr>
        <p:spPr>
          <a:xfrm>
            <a:off x="4483200" y="2524498"/>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メモ 94"/>
          <p:cNvSpPr/>
          <p:nvPr/>
        </p:nvSpPr>
        <p:spPr>
          <a:xfrm>
            <a:off x="3739518" y="418078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メモ 95"/>
          <p:cNvSpPr/>
          <p:nvPr/>
        </p:nvSpPr>
        <p:spPr>
          <a:xfrm>
            <a:off x="4539667" y="3068376"/>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メモ 96"/>
          <p:cNvSpPr/>
          <p:nvPr/>
        </p:nvSpPr>
        <p:spPr>
          <a:xfrm>
            <a:off x="3544896" y="3553395"/>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メモ 97"/>
          <p:cNvSpPr/>
          <p:nvPr/>
        </p:nvSpPr>
        <p:spPr>
          <a:xfrm>
            <a:off x="3746907" y="4773303"/>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メモ 98"/>
          <p:cNvSpPr/>
          <p:nvPr/>
        </p:nvSpPr>
        <p:spPr>
          <a:xfrm>
            <a:off x="5301207" y="3575139"/>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メモ 99"/>
          <p:cNvSpPr/>
          <p:nvPr/>
        </p:nvSpPr>
        <p:spPr>
          <a:xfrm>
            <a:off x="4500383" y="407625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メモ 100"/>
          <p:cNvSpPr/>
          <p:nvPr/>
        </p:nvSpPr>
        <p:spPr>
          <a:xfrm>
            <a:off x="5203606" y="4116749"/>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メモ 101"/>
          <p:cNvSpPr/>
          <p:nvPr/>
        </p:nvSpPr>
        <p:spPr>
          <a:xfrm>
            <a:off x="4654022" y="524971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メモ 102"/>
          <p:cNvSpPr/>
          <p:nvPr/>
        </p:nvSpPr>
        <p:spPr>
          <a:xfrm>
            <a:off x="5414887" y="4715955"/>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メモ 103"/>
          <p:cNvSpPr/>
          <p:nvPr/>
        </p:nvSpPr>
        <p:spPr>
          <a:xfrm>
            <a:off x="4459400" y="4622326"/>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メモ 104"/>
          <p:cNvSpPr/>
          <p:nvPr/>
        </p:nvSpPr>
        <p:spPr>
          <a:xfrm>
            <a:off x="5219926" y="3195064"/>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メモ 105"/>
          <p:cNvSpPr/>
          <p:nvPr/>
        </p:nvSpPr>
        <p:spPr>
          <a:xfrm>
            <a:off x="2600482" y="2581600"/>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886836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8175228" y="96647"/>
            <a:ext cx="900000" cy="36984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fld id="{ACAC94F7-E33A-4718-8E76-D18CC4F13E23}" type="slidenum">
              <a:rPr lang="en-US" altLang="ja-JP" sz="175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fld>
            <a:endParaRPr lang="en-US" altLang="ja-JP" sz="1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p:cNvGrpSpPr/>
          <p:nvPr/>
        </p:nvGrpSpPr>
        <p:grpSpPr>
          <a:xfrm>
            <a:off x="381070" y="5612255"/>
            <a:ext cx="1270628" cy="889001"/>
            <a:chOff x="2222424" y="5264149"/>
            <a:chExt cx="1550441" cy="889001"/>
          </a:xfrm>
        </p:grpSpPr>
        <p:sp>
          <p:nvSpPr>
            <p:cNvPr id="21" name="四角形: 角を丸くする 12"/>
            <p:cNvSpPr/>
            <p:nvPr/>
          </p:nvSpPr>
          <p:spPr>
            <a:xfrm>
              <a:off x="2263302" y="5264149"/>
              <a:ext cx="1509563" cy="889001"/>
            </a:xfrm>
            <a:prstGeom prst="roundRect">
              <a:avLst/>
            </a:prstGeom>
            <a:noFill/>
            <a:ln w="38100">
              <a:solidFill>
                <a:srgbClr val="FF99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2222424" y="5385483"/>
              <a:ext cx="1519521" cy="646331"/>
            </a:xfrm>
            <a:prstGeom prst="rect">
              <a:avLst/>
            </a:prstGeom>
            <a:noFill/>
          </p:spPr>
          <p:txBody>
            <a:bodyPr wrap="square" rtlCol="0">
              <a:spAutoFit/>
            </a:bodyPr>
            <a:lstStyle/>
            <a:p>
              <a:r>
                <a:rPr lang="ja-JP" altLang="en-US" sz="3600" dirty="0">
                  <a:latin typeface="Meiryo UI" panose="020B0604030504040204" pitchFamily="50" charset="-128"/>
                  <a:ea typeface="Meiryo UI" panose="020B0604030504040204" pitchFamily="50" charset="-128"/>
                </a:rPr>
                <a:t>７</a:t>
              </a:r>
              <a:r>
                <a:rPr kumimoji="1" lang="ja-JP" altLang="en-US" sz="3600" dirty="0" smtClean="0">
                  <a:latin typeface="Meiryo UI" panose="020B0604030504040204" pitchFamily="50" charset="-128"/>
                  <a:ea typeface="Meiryo UI" panose="020B0604030504040204" pitchFamily="50" charset="-128"/>
                </a:rPr>
                <a:t>分</a:t>
              </a:r>
              <a:endParaRPr kumimoji="1" lang="ja-JP" altLang="en-US" sz="3600" dirty="0">
                <a:latin typeface="Meiryo UI" panose="020B0604030504040204" pitchFamily="50" charset="-128"/>
                <a:ea typeface="Meiryo UI" panose="020B0604030504040204" pitchFamily="50" charset="-128"/>
              </a:endParaRPr>
            </a:p>
          </p:txBody>
        </p:sp>
      </p:grpSp>
      <p:sp>
        <p:nvSpPr>
          <p:cNvPr id="14" name="楕円 7"/>
          <p:cNvSpPr/>
          <p:nvPr/>
        </p:nvSpPr>
        <p:spPr>
          <a:xfrm>
            <a:off x="301277" y="159735"/>
            <a:ext cx="1620000" cy="1620000"/>
          </a:xfrm>
          <a:prstGeom prst="ellips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7" name="サブタイトル 2"/>
          <p:cNvSpPr txBox="1">
            <a:spLocks/>
          </p:cNvSpPr>
          <p:nvPr/>
        </p:nvSpPr>
        <p:spPr>
          <a:xfrm>
            <a:off x="301277" y="895720"/>
            <a:ext cx="8516152" cy="5727149"/>
          </a:xfrm>
          <a:prstGeom prst="rect">
            <a:avLst/>
          </a:prstGeom>
          <a:ln w="57150">
            <a:solidFill>
              <a:srgbClr val="FF990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p:cNvSpPr txBox="1"/>
          <p:nvPr/>
        </p:nvSpPr>
        <p:spPr>
          <a:xfrm>
            <a:off x="505983" y="615792"/>
            <a:ext cx="1210588" cy="707886"/>
          </a:xfrm>
          <a:prstGeom prst="rect">
            <a:avLst/>
          </a:prstGeom>
          <a:noFill/>
          <a:ln>
            <a:noFill/>
          </a:ln>
        </p:spPr>
        <p:txBody>
          <a:bodyPr wrap="none" rtlCol="0">
            <a:spAutoFit/>
          </a:bodyPr>
          <a:lstStyle/>
          <a:p>
            <a:r>
              <a:rPr lang="ja-JP" altLang="en-US" sz="4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省察</a:t>
            </a:r>
            <a:endParaRPr lang="ja-JP" altLang="en-US" sz="4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p:cNvSpPr txBox="1"/>
          <p:nvPr/>
        </p:nvSpPr>
        <p:spPr>
          <a:xfrm>
            <a:off x="1111277" y="1901069"/>
            <a:ext cx="7237709" cy="3046988"/>
          </a:xfrm>
          <a:prstGeom prst="rect">
            <a:avLst/>
          </a:prstGeom>
          <a:noFill/>
        </p:spPr>
        <p:txBody>
          <a:bodyPr wrap="square" rtlCol="0">
            <a:spAutoFit/>
          </a:bodyPr>
          <a:lstStyle/>
          <a:p>
            <a:r>
              <a:rPr lang="ja-JP" altLang="en-US" sz="3200" b="1" dirty="0">
                <a:latin typeface="Meiryo UI" panose="020B0604030504040204" pitchFamily="50" charset="-128"/>
                <a:ea typeface="Meiryo UI" panose="020B0604030504040204" pitchFamily="50" charset="-128"/>
                <a:cs typeface="Meiryo UI" panose="020B0604030504040204" pitchFamily="50" charset="-128"/>
              </a:rPr>
              <a:t>自分の授業</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で</a:t>
            </a:r>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3200" b="1"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3200" b="1"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32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　　　　　　　　　　から</a:t>
            </a:r>
            <a:r>
              <a:rPr lang="ja-JP" altLang="en-US" sz="3200" b="1" dirty="0">
                <a:latin typeface="Meiryo UI" panose="020B0604030504040204" pitchFamily="50" charset="-128"/>
                <a:ea typeface="Meiryo UI" panose="020B0604030504040204" pitchFamily="50" charset="-128"/>
                <a:cs typeface="Meiryo UI" panose="020B0604030504040204" pitchFamily="50" charset="-128"/>
              </a:rPr>
              <a:t>やってみようと</a:t>
            </a:r>
            <a:r>
              <a:rPr lang="ja-JP" altLang="en-US" sz="3200" b="1" dirty="0" smtClean="0">
                <a:latin typeface="Meiryo UI" panose="020B0604030504040204" pitchFamily="50" charset="-128"/>
                <a:ea typeface="Meiryo UI" panose="020B0604030504040204" pitchFamily="50" charset="-128"/>
                <a:cs typeface="Meiryo UI" panose="020B0604030504040204" pitchFamily="50" charset="-128"/>
              </a:rPr>
              <a:t>思います。</a:t>
            </a:r>
            <a:endParaRPr lang="en-US" altLang="ja-JP" sz="3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タイトル 2"/>
          <p:cNvSpPr txBox="1">
            <a:spLocks/>
          </p:cNvSpPr>
          <p:nvPr/>
        </p:nvSpPr>
        <p:spPr>
          <a:xfrm>
            <a:off x="1916954" y="415589"/>
            <a:ext cx="3416320" cy="480131"/>
          </a:xfrm>
          <a:prstGeom prst="rect">
            <a:avLst/>
          </a:prstGeom>
        </p:spPr>
        <p:txBody>
          <a:bodyPr vert="horz" wrap="none" lIns="91440" tIns="45720" rIns="91440" bIns="45720" rtlCol="0" anchor="b">
            <a:sp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ワークシートに記入</a:t>
            </a:r>
            <a:endParaRPr lang="ja-JP" altLang="en-US" sz="17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1472339" y="2557220"/>
            <a:ext cx="6876647" cy="178230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225285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8175228" y="96647"/>
            <a:ext cx="900000" cy="36984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fld id="{ACAC94F7-E33A-4718-8E76-D18CC4F13E23}" type="slidenum">
              <a:rPr lang="en-US" altLang="ja-JP" sz="175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fld>
            <a:endParaRPr lang="en-US" altLang="ja-JP" sz="1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8" name="グループ化 17"/>
          <p:cNvGrpSpPr/>
          <p:nvPr/>
        </p:nvGrpSpPr>
        <p:grpSpPr>
          <a:xfrm>
            <a:off x="406412" y="5612255"/>
            <a:ext cx="1245288" cy="889001"/>
            <a:chOff x="2253345" y="5264149"/>
            <a:chExt cx="1519520" cy="889001"/>
          </a:xfrm>
        </p:grpSpPr>
        <p:sp>
          <p:nvSpPr>
            <p:cNvPr id="21" name="四角形: 角を丸くする 12"/>
            <p:cNvSpPr/>
            <p:nvPr/>
          </p:nvSpPr>
          <p:spPr>
            <a:xfrm>
              <a:off x="2263302" y="5264149"/>
              <a:ext cx="1509563" cy="889001"/>
            </a:xfrm>
            <a:prstGeom prst="round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ボックス 23"/>
            <p:cNvSpPr txBox="1"/>
            <p:nvPr/>
          </p:nvSpPr>
          <p:spPr>
            <a:xfrm>
              <a:off x="2253345" y="5385483"/>
              <a:ext cx="1519520" cy="646331"/>
            </a:xfrm>
            <a:prstGeom prst="rect">
              <a:avLst/>
            </a:prstGeom>
            <a:noFill/>
          </p:spPr>
          <p:txBody>
            <a:bodyPr wrap="square" rtlCol="0">
              <a:spAutoFit/>
            </a:bodyPr>
            <a:lstStyle/>
            <a:p>
              <a:r>
                <a:rPr lang="ja-JP" altLang="en-US" sz="3600" dirty="0">
                  <a:latin typeface="Meiryo UI" panose="020B0604030504040204" pitchFamily="50" charset="-128"/>
                  <a:ea typeface="Meiryo UI" panose="020B0604030504040204" pitchFamily="50" charset="-128"/>
                </a:rPr>
                <a:t>５</a:t>
              </a:r>
              <a:r>
                <a:rPr kumimoji="1" lang="ja-JP" altLang="en-US" sz="3600" dirty="0" smtClean="0">
                  <a:latin typeface="Meiryo UI" panose="020B0604030504040204" pitchFamily="50" charset="-128"/>
                  <a:ea typeface="Meiryo UI" panose="020B0604030504040204" pitchFamily="50" charset="-128"/>
                </a:rPr>
                <a:t>分</a:t>
              </a:r>
              <a:endParaRPr kumimoji="1" lang="ja-JP" altLang="en-US" sz="3600" dirty="0">
                <a:latin typeface="Meiryo UI" panose="020B0604030504040204" pitchFamily="50" charset="-128"/>
                <a:ea typeface="Meiryo UI" panose="020B0604030504040204" pitchFamily="50" charset="-128"/>
              </a:endParaRPr>
            </a:p>
          </p:txBody>
        </p:sp>
      </p:grpSp>
      <p:sp>
        <p:nvSpPr>
          <p:cNvPr id="14" name="楕円 7"/>
          <p:cNvSpPr/>
          <p:nvPr/>
        </p:nvSpPr>
        <p:spPr>
          <a:xfrm>
            <a:off x="301277" y="159735"/>
            <a:ext cx="1620000" cy="162000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00" dirty="0">
              <a:solidFill>
                <a:schemeClr val="bg1"/>
              </a:solidFill>
              <a:latin typeface="Meiryo UI" panose="020B0604030504040204" pitchFamily="50" charset="-128"/>
              <a:ea typeface="Meiryo UI" panose="020B0604030504040204" pitchFamily="50" charset="-128"/>
            </a:endParaRPr>
          </a:p>
        </p:txBody>
      </p:sp>
      <p:sp>
        <p:nvSpPr>
          <p:cNvPr id="17" name="サブタイトル 2"/>
          <p:cNvSpPr txBox="1">
            <a:spLocks/>
          </p:cNvSpPr>
          <p:nvPr/>
        </p:nvSpPr>
        <p:spPr>
          <a:xfrm>
            <a:off x="301277" y="895720"/>
            <a:ext cx="8516152" cy="5727149"/>
          </a:xfrm>
          <a:prstGeom prst="rect">
            <a:avLst/>
          </a:prstGeom>
          <a:ln w="57150">
            <a:solidFill>
              <a:srgbClr val="FF0000"/>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endParaRPr lang="en-US" altLang="ja-JP" sz="3600" b="1">
              <a:latin typeface="Meiryo UI" panose="020B0604030504040204" pitchFamily="50" charset="-128"/>
              <a:ea typeface="Meiryo UI" panose="020B0604030504040204" pitchFamily="50" charset="-128"/>
            </a:endParaRPr>
          </a:p>
          <a:p>
            <a:endParaRPr lang="ja-JP" altLang="en-US" sz="4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p:cNvSpPr txBox="1"/>
          <p:nvPr/>
        </p:nvSpPr>
        <p:spPr>
          <a:xfrm>
            <a:off x="430542" y="615792"/>
            <a:ext cx="1407758" cy="707886"/>
          </a:xfrm>
          <a:prstGeom prst="rect">
            <a:avLst/>
          </a:prstGeom>
          <a:noFill/>
          <a:ln>
            <a:noFill/>
          </a:ln>
        </p:spPr>
        <p:txBody>
          <a:bodyPr wrap="none" rtlCol="0">
            <a:spAutoFit/>
          </a:bodyPr>
          <a:lstStyle/>
          <a:p>
            <a:r>
              <a:rPr lang="ja-JP" altLang="en-US" sz="40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まとめ</a:t>
            </a:r>
            <a:endParaRPr lang="ja-JP" altLang="en-US" sz="4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1430982" y="1901069"/>
            <a:ext cx="8032968" cy="2985144"/>
          </a:xfrm>
          <a:prstGeom prst="rect">
            <a:avLst/>
          </a:prstGeom>
          <a:noFill/>
        </p:spPr>
        <p:txBody>
          <a:bodyPr wrap="none" rtlCol="0">
            <a:noAutofit/>
          </a:bodyPr>
          <a:lstStyle/>
          <a:p>
            <a:pPr algn="just">
              <a:lnSpc>
                <a:spcPct val="150000"/>
              </a:lnSpc>
            </a:pPr>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協議を通して</a:t>
            </a: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3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ct val="150000"/>
              </a:lnSpc>
            </a:pP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授業</a:t>
            </a:r>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改善の具体的な方策を考え</a:t>
            </a: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3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ct val="150000"/>
              </a:lnSpc>
            </a:pP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組織的・協働的</a:t>
            </a:r>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取組に</a:t>
            </a:r>
            <a:endParaRPr lang="en-US" altLang="ja-JP" sz="36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ct val="150000"/>
              </a:lnSpc>
            </a:pP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つなげる</a:t>
            </a:r>
            <a:r>
              <a:rPr lang="ja-JP" altLang="en-US" sz="3600" dirty="0">
                <a:latin typeface="メイリオ" panose="020B0604030504040204" pitchFamily="50" charset="-128"/>
                <a:ea typeface="メイリオ" panose="020B0604030504040204" pitchFamily="50" charset="-128"/>
                <a:cs typeface="メイリオ" panose="020B0604030504040204" pitchFamily="50" charset="-128"/>
              </a:rPr>
              <a:t>こと</a:t>
            </a:r>
            <a:r>
              <a:rPr lang="ja-JP" altLang="en-US" sz="3600" dirty="0" smtClean="0">
                <a:latin typeface="メイリオ" panose="020B0604030504040204" pitchFamily="50" charset="-128"/>
                <a:ea typeface="メイリオ" panose="020B0604030504040204" pitchFamily="50" charset="-128"/>
                <a:cs typeface="メイリオ" panose="020B0604030504040204" pitchFamily="50" charset="-128"/>
              </a:rPr>
              <a:t>を目指す。</a:t>
            </a:r>
            <a:endParaRPr lang="en-US" altLang="ja-JP" sz="36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9619718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 name="角丸四角形 10"/>
          <p:cNvSpPr/>
          <p:nvPr/>
        </p:nvSpPr>
        <p:spPr>
          <a:xfrm>
            <a:off x="8175228" y="96647"/>
            <a:ext cx="900000" cy="36984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fld id="{ACAC94F7-E33A-4718-8E76-D18CC4F13E23}" type="slidenum">
              <a:rPr lang="en-US" altLang="ja-JP" sz="175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fld>
            <a:endParaRPr lang="en-US" altLang="ja-JP" sz="17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タイトル 2"/>
          <p:cNvSpPr txBox="1">
            <a:spLocks/>
          </p:cNvSpPr>
          <p:nvPr/>
        </p:nvSpPr>
        <p:spPr>
          <a:xfrm>
            <a:off x="0" y="78570"/>
            <a:ext cx="2339102" cy="480131"/>
          </a:xfrm>
          <a:prstGeom prst="rect">
            <a:avLst/>
          </a:prstGeom>
        </p:spPr>
        <p:txBody>
          <a:bodyPr vert="horz" wrap="none" lIns="91440" tIns="45720" rIns="91440" bIns="45720" rtlCol="0" anchor="b">
            <a:sp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800" dirty="0" smtClean="0">
                <a:latin typeface="メイリオ" panose="020B0604030504040204" pitchFamily="50" charset="-128"/>
                <a:ea typeface="メイリオ" panose="020B0604030504040204" pitchFamily="50" charset="-128"/>
                <a:cs typeface="メイリオ" panose="020B0604030504040204" pitchFamily="50" charset="-128"/>
              </a:rPr>
              <a:t>今後の模造紙</a:t>
            </a:r>
            <a:endParaRPr lang="ja-JP" altLang="en-US" sz="28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正方形/長方形 17"/>
          <p:cNvSpPr/>
          <p:nvPr/>
        </p:nvSpPr>
        <p:spPr>
          <a:xfrm>
            <a:off x="252000" y="1269242"/>
            <a:ext cx="8640000" cy="4162567"/>
          </a:xfrm>
          <a:prstGeom prst="rect">
            <a:avLst/>
          </a:prstGeom>
          <a:noFill/>
          <a:ln w="38100" cap="rnd">
            <a:solidFill>
              <a:schemeClr val="tx1"/>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角丸四角形 1"/>
          <p:cNvSpPr/>
          <p:nvPr/>
        </p:nvSpPr>
        <p:spPr>
          <a:xfrm>
            <a:off x="395773" y="1737563"/>
            <a:ext cx="2593616" cy="3457935"/>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角丸四角形 44"/>
          <p:cNvSpPr/>
          <p:nvPr/>
        </p:nvSpPr>
        <p:spPr>
          <a:xfrm>
            <a:off x="3322401" y="1760734"/>
            <a:ext cx="2593616" cy="3457935"/>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角丸四角形 62"/>
          <p:cNvSpPr/>
          <p:nvPr/>
        </p:nvSpPr>
        <p:spPr>
          <a:xfrm>
            <a:off x="6200070" y="1730412"/>
            <a:ext cx="2593616" cy="3457935"/>
          </a:xfrm>
          <a:prstGeom prst="round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395772" y="777922"/>
            <a:ext cx="7700683" cy="369332"/>
          </a:xfrm>
          <a:prstGeom prst="rect">
            <a:avLst/>
          </a:prstGeom>
          <a:noFill/>
        </p:spPr>
        <p:txBody>
          <a:bodyPr wrap="square" rtlCol="0">
            <a:spAutoFit/>
          </a:bodyPr>
          <a:lstStyle/>
          <a:p>
            <a:r>
              <a:rPr kumimoji="1" lang="ja-JP" altLang="en-US" dirty="0" smtClean="0"/>
              <a:t>資質・能力ごとに大枠を定め、該当する項目にまとまりを見ながら貼る</a:t>
            </a:r>
            <a:endParaRPr kumimoji="1" lang="ja-JP" altLang="en-US" dirty="0"/>
          </a:p>
        </p:txBody>
      </p:sp>
      <p:sp>
        <p:nvSpPr>
          <p:cNvPr id="83" name="メモ 82"/>
          <p:cNvSpPr/>
          <p:nvPr/>
        </p:nvSpPr>
        <p:spPr>
          <a:xfrm>
            <a:off x="897343" y="2253719"/>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メモ 83"/>
          <p:cNvSpPr/>
          <p:nvPr/>
        </p:nvSpPr>
        <p:spPr>
          <a:xfrm>
            <a:off x="2020320" y="3236964"/>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メモ 84"/>
          <p:cNvSpPr/>
          <p:nvPr/>
        </p:nvSpPr>
        <p:spPr>
          <a:xfrm>
            <a:off x="1418756" y="321372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メモ 85"/>
          <p:cNvSpPr/>
          <p:nvPr/>
        </p:nvSpPr>
        <p:spPr>
          <a:xfrm>
            <a:off x="888264" y="273372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メモ 86"/>
          <p:cNvSpPr/>
          <p:nvPr/>
        </p:nvSpPr>
        <p:spPr>
          <a:xfrm>
            <a:off x="1444411" y="273372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メモ 87"/>
          <p:cNvSpPr/>
          <p:nvPr/>
        </p:nvSpPr>
        <p:spPr>
          <a:xfrm>
            <a:off x="888264" y="3213721"/>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メモ 88"/>
          <p:cNvSpPr/>
          <p:nvPr/>
        </p:nvSpPr>
        <p:spPr>
          <a:xfrm>
            <a:off x="1436732" y="2253719"/>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メモ 89"/>
          <p:cNvSpPr/>
          <p:nvPr/>
        </p:nvSpPr>
        <p:spPr>
          <a:xfrm>
            <a:off x="1976121" y="2253719"/>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メモ 90"/>
          <p:cNvSpPr/>
          <p:nvPr/>
        </p:nvSpPr>
        <p:spPr>
          <a:xfrm>
            <a:off x="1976121" y="273372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メモ 91"/>
          <p:cNvSpPr/>
          <p:nvPr/>
        </p:nvSpPr>
        <p:spPr>
          <a:xfrm>
            <a:off x="898200" y="362675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メモ 92"/>
          <p:cNvSpPr/>
          <p:nvPr/>
        </p:nvSpPr>
        <p:spPr>
          <a:xfrm>
            <a:off x="1976978" y="4584458"/>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メモ 93"/>
          <p:cNvSpPr/>
          <p:nvPr/>
        </p:nvSpPr>
        <p:spPr>
          <a:xfrm>
            <a:off x="1419613" y="4586753"/>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メモ 94"/>
          <p:cNvSpPr/>
          <p:nvPr/>
        </p:nvSpPr>
        <p:spPr>
          <a:xfrm>
            <a:off x="889121" y="4106752"/>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メモ 95"/>
          <p:cNvSpPr/>
          <p:nvPr/>
        </p:nvSpPr>
        <p:spPr>
          <a:xfrm>
            <a:off x="1445268" y="4106752"/>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メモ 96"/>
          <p:cNvSpPr/>
          <p:nvPr/>
        </p:nvSpPr>
        <p:spPr>
          <a:xfrm>
            <a:off x="889121" y="4586753"/>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メモ 97"/>
          <p:cNvSpPr/>
          <p:nvPr/>
        </p:nvSpPr>
        <p:spPr>
          <a:xfrm>
            <a:off x="1437589" y="362675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メモ 98"/>
          <p:cNvSpPr/>
          <p:nvPr/>
        </p:nvSpPr>
        <p:spPr>
          <a:xfrm>
            <a:off x="2036236" y="3653478"/>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メモ 99"/>
          <p:cNvSpPr/>
          <p:nvPr/>
        </p:nvSpPr>
        <p:spPr>
          <a:xfrm>
            <a:off x="1979307" y="4106752"/>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メモ 100"/>
          <p:cNvSpPr/>
          <p:nvPr/>
        </p:nvSpPr>
        <p:spPr>
          <a:xfrm>
            <a:off x="3859286" y="2199127"/>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メモ 101"/>
          <p:cNvSpPr/>
          <p:nvPr/>
        </p:nvSpPr>
        <p:spPr>
          <a:xfrm>
            <a:off x="4938064" y="3156834"/>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メモ 102"/>
          <p:cNvSpPr/>
          <p:nvPr/>
        </p:nvSpPr>
        <p:spPr>
          <a:xfrm>
            <a:off x="4380699" y="3159129"/>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メモ 103"/>
          <p:cNvSpPr/>
          <p:nvPr/>
        </p:nvSpPr>
        <p:spPr>
          <a:xfrm>
            <a:off x="3850207" y="2679128"/>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メモ 104"/>
          <p:cNvSpPr/>
          <p:nvPr/>
        </p:nvSpPr>
        <p:spPr>
          <a:xfrm>
            <a:off x="4406354" y="2679128"/>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メモ 105"/>
          <p:cNvSpPr/>
          <p:nvPr/>
        </p:nvSpPr>
        <p:spPr>
          <a:xfrm>
            <a:off x="3850207" y="3159129"/>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メモ 106"/>
          <p:cNvSpPr/>
          <p:nvPr/>
        </p:nvSpPr>
        <p:spPr>
          <a:xfrm>
            <a:off x="4398675" y="2199127"/>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メモ 107"/>
          <p:cNvSpPr/>
          <p:nvPr/>
        </p:nvSpPr>
        <p:spPr>
          <a:xfrm>
            <a:off x="4938064" y="2199127"/>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メモ 108"/>
          <p:cNvSpPr/>
          <p:nvPr/>
        </p:nvSpPr>
        <p:spPr>
          <a:xfrm>
            <a:off x="4938064" y="2679128"/>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メモ 109"/>
          <p:cNvSpPr/>
          <p:nvPr/>
        </p:nvSpPr>
        <p:spPr>
          <a:xfrm>
            <a:off x="3859286" y="3572159"/>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メモ 110"/>
          <p:cNvSpPr/>
          <p:nvPr/>
        </p:nvSpPr>
        <p:spPr>
          <a:xfrm>
            <a:off x="4938064" y="4529866"/>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メモ 111"/>
          <p:cNvSpPr/>
          <p:nvPr/>
        </p:nvSpPr>
        <p:spPr>
          <a:xfrm>
            <a:off x="4380699" y="453216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メモ 112"/>
          <p:cNvSpPr/>
          <p:nvPr/>
        </p:nvSpPr>
        <p:spPr>
          <a:xfrm>
            <a:off x="3850207" y="405216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メモ 113"/>
          <p:cNvSpPr/>
          <p:nvPr/>
        </p:nvSpPr>
        <p:spPr>
          <a:xfrm>
            <a:off x="4406354" y="405216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メモ 114"/>
          <p:cNvSpPr/>
          <p:nvPr/>
        </p:nvSpPr>
        <p:spPr>
          <a:xfrm>
            <a:off x="3850207" y="453216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メモ 115"/>
          <p:cNvSpPr/>
          <p:nvPr/>
        </p:nvSpPr>
        <p:spPr>
          <a:xfrm>
            <a:off x="4398675" y="3572159"/>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メモ 116"/>
          <p:cNvSpPr/>
          <p:nvPr/>
        </p:nvSpPr>
        <p:spPr>
          <a:xfrm>
            <a:off x="4938064" y="3572159"/>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メモ 117"/>
          <p:cNvSpPr/>
          <p:nvPr/>
        </p:nvSpPr>
        <p:spPr>
          <a:xfrm>
            <a:off x="4938064" y="405216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メモ 118"/>
          <p:cNvSpPr/>
          <p:nvPr/>
        </p:nvSpPr>
        <p:spPr>
          <a:xfrm>
            <a:off x="6706002" y="2089943"/>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メモ 119"/>
          <p:cNvSpPr/>
          <p:nvPr/>
        </p:nvSpPr>
        <p:spPr>
          <a:xfrm>
            <a:off x="7839372" y="3047650"/>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メモ 120"/>
          <p:cNvSpPr/>
          <p:nvPr/>
        </p:nvSpPr>
        <p:spPr>
          <a:xfrm>
            <a:off x="7227415" y="3049945"/>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メモ 121"/>
          <p:cNvSpPr/>
          <p:nvPr/>
        </p:nvSpPr>
        <p:spPr>
          <a:xfrm>
            <a:off x="6696923" y="2569944"/>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メモ 122"/>
          <p:cNvSpPr/>
          <p:nvPr/>
        </p:nvSpPr>
        <p:spPr>
          <a:xfrm>
            <a:off x="7253070" y="2569944"/>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メモ 123"/>
          <p:cNvSpPr/>
          <p:nvPr/>
        </p:nvSpPr>
        <p:spPr>
          <a:xfrm>
            <a:off x="6696923" y="3049945"/>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メモ 124"/>
          <p:cNvSpPr/>
          <p:nvPr/>
        </p:nvSpPr>
        <p:spPr>
          <a:xfrm>
            <a:off x="7245391" y="2089943"/>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メモ 125"/>
          <p:cNvSpPr/>
          <p:nvPr/>
        </p:nvSpPr>
        <p:spPr>
          <a:xfrm>
            <a:off x="7839372" y="2089943"/>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メモ 126"/>
          <p:cNvSpPr/>
          <p:nvPr/>
        </p:nvSpPr>
        <p:spPr>
          <a:xfrm>
            <a:off x="7839372" y="2569944"/>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メモ 127"/>
          <p:cNvSpPr/>
          <p:nvPr/>
        </p:nvSpPr>
        <p:spPr>
          <a:xfrm>
            <a:off x="6714831" y="3598761"/>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 name="メモ 128"/>
          <p:cNvSpPr/>
          <p:nvPr/>
        </p:nvSpPr>
        <p:spPr>
          <a:xfrm>
            <a:off x="7793609" y="4556468"/>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0" name="メモ 129"/>
          <p:cNvSpPr/>
          <p:nvPr/>
        </p:nvSpPr>
        <p:spPr>
          <a:xfrm>
            <a:off x="7236244" y="4558763"/>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1" name="メモ 130"/>
          <p:cNvSpPr/>
          <p:nvPr/>
        </p:nvSpPr>
        <p:spPr>
          <a:xfrm>
            <a:off x="6705752" y="4078762"/>
            <a:ext cx="422562" cy="271572"/>
          </a:xfrm>
          <a:prstGeom prst="foldedCorner">
            <a:avLst/>
          </a:prstGeom>
          <a:solidFill>
            <a:srgbClr val="66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メモ 131"/>
          <p:cNvSpPr/>
          <p:nvPr/>
        </p:nvSpPr>
        <p:spPr>
          <a:xfrm>
            <a:off x="7261899" y="4078762"/>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メモ 132"/>
          <p:cNvSpPr/>
          <p:nvPr/>
        </p:nvSpPr>
        <p:spPr>
          <a:xfrm>
            <a:off x="6705752" y="4558763"/>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4" name="メモ 133"/>
          <p:cNvSpPr/>
          <p:nvPr/>
        </p:nvSpPr>
        <p:spPr>
          <a:xfrm>
            <a:off x="7254220" y="359876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メモ 134"/>
          <p:cNvSpPr/>
          <p:nvPr/>
        </p:nvSpPr>
        <p:spPr>
          <a:xfrm>
            <a:off x="7848201" y="3598761"/>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6" name="メモ 135"/>
          <p:cNvSpPr/>
          <p:nvPr/>
        </p:nvSpPr>
        <p:spPr>
          <a:xfrm>
            <a:off x="7793609" y="4078762"/>
            <a:ext cx="422562" cy="271572"/>
          </a:xfrm>
          <a:prstGeom prst="foldedCorner">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角丸四角形 13"/>
          <p:cNvSpPr/>
          <p:nvPr/>
        </p:nvSpPr>
        <p:spPr>
          <a:xfrm>
            <a:off x="740437" y="2086742"/>
            <a:ext cx="1828800" cy="1005280"/>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7" name="角丸四角形 136"/>
          <p:cNvSpPr/>
          <p:nvPr/>
        </p:nvSpPr>
        <p:spPr>
          <a:xfrm>
            <a:off x="3706048" y="2132074"/>
            <a:ext cx="1828800" cy="1340954"/>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角丸四角形 137"/>
          <p:cNvSpPr/>
          <p:nvPr/>
        </p:nvSpPr>
        <p:spPr>
          <a:xfrm>
            <a:off x="740437" y="3156834"/>
            <a:ext cx="1167571" cy="798959"/>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 name="角丸四角形 138"/>
          <p:cNvSpPr/>
          <p:nvPr/>
        </p:nvSpPr>
        <p:spPr>
          <a:xfrm>
            <a:off x="1953838" y="3135146"/>
            <a:ext cx="615399" cy="853533"/>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角丸四角形 139"/>
          <p:cNvSpPr/>
          <p:nvPr/>
        </p:nvSpPr>
        <p:spPr>
          <a:xfrm>
            <a:off x="750196" y="4010325"/>
            <a:ext cx="1828800" cy="531009"/>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1" name="角丸四角形 140"/>
          <p:cNvSpPr/>
          <p:nvPr/>
        </p:nvSpPr>
        <p:spPr>
          <a:xfrm>
            <a:off x="3682751" y="3517712"/>
            <a:ext cx="1828800" cy="887939"/>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 name="角丸四角形 141"/>
          <p:cNvSpPr/>
          <p:nvPr/>
        </p:nvSpPr>
        <p:spPr>
          <a:xfrm>
            <a:off x="6516565" y="2037908"/>
            <a:ext cx="1204583" cy="1340954"/>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角丸四角形 142"/>
          <p:cNvSpPr/>
          <p:nvPr/>
        </p:nvSpPr>
        <p:spPr>
          <a:xfrm>
            <a:off x="7765237" y="2037908"/>
            <a:ext cx="540572" cy="1905068"/>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4" name="角丸四角形 143"/>
          <p:cNvSpPr/>
          <p:nvPr/>
        </p:nvSpPr>
        <p:spPr>
          <a:xfrm>
            <a:off x="6603096" y="4033701"/>
            <a:ext cx="1828800" cy="882621"/>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907314" y="1409929"/>
            <a:ext cx="1570534" cy="421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資質・</a:t>
            </a:r>
            <a:r>
              <a:rPr lang="ja-JP" altLang="en-US" dirty="0" smtClean="0"/>
              <a:t>能力１</a:t>
            </a:r>
            <a:endParaRPr kumimoji="1" lang="ja-JP" altLang="en-US" dirty="0"/>
          </a:p>
        </p:txBody>
      </p:sp>
      <p:sp>
        <p:nvSpPr>
          <p:cNvPr id="145" name="正方形/長方形 144"/>
          <p:cNvSpPr/>
          <p:nvPr/>
        </p:nvSpPr>
        <p:spPr>
          <a:xfrm>
            <a:off x="3786733" y="1398318"/>
            <a:ext cx="1570534" cy="421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資質・</a:t>
            </a:r>
            <a:r>
              <a:rPr lang="ja-JP" altLang="en-US" dirty="0" smtClean="0"/>
              <a:t>能力２</a:t>
            </a:r>
            <a:endParaRPr kumimoji="1" lang="ja-JP" altLang="en-US" dirty="0"/>
          </a:p>
        </p:txBody>
      </p:sp>
      <p:sp>
        <p:nvSpPr>
          <p:cNvPr id="146" name="正方形/長方形 145"/>
          <p:cNvSpPr/>
          <p:nvPr/>
        </p:nvSpPr>
        <p:spPr>
          <a:xfrm>
            <a:off x="6732229" y="1390818"/>
            <a:ext cx="1570534" cy="4217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資質・</a:t>
            </a:r>
            <a:r>
              <a:rPr lang="ja-JP" altLang="en-US" dirty="0" smtClean="0"/>
              <a:t>能力３</a:t>
            </a:r>
            <a:endParaRPr kumimoji="1" lang="ja-JP" altLang="en-US" dirty="0"/>
          </a:p>
        </p:txBody>
      </p:sp>
    </p:spTree>
    <p:extLst>
      <p:ext uri="{BB962C8B-B14F-4D97-AF65-F5344CB8AC3E}">
        <p14:creationId xmlns:p14="http://schemas.microsoft.com/office/powerpoint/2010/main" val="32283464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722</Words>
  <Application>Microsoft Office PowerPoint</Application>
  <PresentationFormat>画面に合わせる (4:3)</PresentationFormat>
  <Paragraphs>158</Paragraphs>
  <Slides>9</Slides>
  <Notes>9</Notes>
  <HiddenSlides>1</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size="16" baseType="lpstr">
      <vt:lpstr>Meiryo UI</vt:lpstr>
      <vt:lpstr>ＭＳ Ｐゴシック</vt:lpstr>
      <vt:lpstr>メイリオ</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2016-06-29T03:32:02Z</dcterms:created>
  <dcterms:modified xsi:type="dcterms:W3CDTF">2017-03-17T01:14:32Z</dcterms:modified>
</cp:coreProperties>
</file>