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handoutMasterIdLst>
    <p:handoutMasterId r:id="rId8"/>
  </p:handoutMasterIdLst>
  <p:sldIdLst>
    <p:sldId id="257" r:id="rId2"/>
    <p:sldId id="258" r:id="rId3"/>
    <p:sldId id="259" r:id="rId4"/>
    <p:sldId id="260" r:id="rId5"/>
    <p:sldId id="262" r:id="rId6"/>
    <p:sldId id="263" r:id="rId7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3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8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8936C-9BBC-4EE7-A2D6-CE0527E00BF3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ABAF5-ABC7-4EAA-903C-E01C43BCED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42006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9000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8413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260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7440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8784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4323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753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8038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5083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746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7233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528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342000" y="1253400"/>
            <a:ext cx="8460000" cy="4478149"/>
          </a:xfr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互いの実践から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授業における</a:t>
            </a:r>
            <a:r>
              <a:rPr lang="en-US" altLang="ja-JP" sz="3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ICT</a:t>
            </a: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の活用について考え、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主体的・対話的で深い学びの実現に向けた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授業改善を通して資質・能力を育む手掛かりとする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72000" y="18000"/>
            <a:ext cx="9000000" cy="400110"/>
            <a:chOff x="72000" y="18000"/>
            <a:chExt cx="9000000" cy="400110"/>
          </a:xfrm>
        </p:grpSpPr>
        <p:sp>
          <p:nvSpPr>
            <p:cNvPr id="8" name="テキスト ボックス 7"/>
            <p:cNvSpPr txBox="1"/>
            <p:nvPr/>
          </p:nvSpPr>
          <p:spPr>
            <a:xfrm>
              <a:off x="144000" y="18000"/>
              <a:ext cx="69762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目的</a:t>
              </a: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72000" y="72000"/>
              <a:ext cx="72000" cy="288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11" name="四角形: 角を丸くする 16"/>
            <p:cNvSpPr/>
            <p:nvPr/>
          </p:nvSpPr>
          <p:spPr>
            <a:xfrm>
              <a:off x="8532000" y="36000"/>
              <a:ext cx="540000" cy="33754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fld id="{5712131A-FD62-448B-A526-E8C846126749}" type="slidenum">
                <a:rPr kumimoji="1" lang="ja-JP" altLang="en-US" sz="1400" b="0" i="0" u="none" strike="noStrike" kern="120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t>1</a:t>
              </a:fld>
              <a:endPara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10165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6457717"/>
              </p:ext>
            </p:extLst>
          </p:nvPr>
        </p:nvGraphicFramePr>
        <p:xfrm>
          <a:off x="72000" y="961390"/>
          <a:ext cx="9000000" cy="5797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0000">
                  <a:extLst>
                    <a:ext uri="{9D8B030D-6E8A-4147-A177-3AD203B41FA5}">
                      <a16:colId xmlns:a16="http://schemas.microsoft.com/office/drawing/2014/main" xmlns="" val="3990266321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xmlns="" val="765176546"/>
                    </a:ext>
                  </a:extLst>
                </a:gridCol>
                <a:gridCol w="5400000">
                  <a:extLst>
                    <a:ext uri="{9D8B030D-6E8A-4147-A177-3AD203B41FA5}">
                      <a16:colId xmlns:a16="http://schemas.microsoft.com/office/drawing/2014/main" xmlns="" val="3973805099"/>
                    </a:ext>
                  </a:extLst>
                </a:gridCol>
              </a:tblGrid>
              <a:tr h="897883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研修の説明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r">
                        <a:lnSpc>
                          <a:spcPts val="3000"/>
                        </a:lnSpc>
                      </a:pP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全体</a:t>
                      </a: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研修の目的、流れ、時間、形態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97883">
                <a:tc>
                  <a:txBody>
                    <a:bodyPr/>
                    <a:lstStyle/>
                    <a:p>
                      <a:pPr algn="l">
                        <a:lnSpc>
                          <a:spcPts val="3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提案者の説明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r">
                        <a:lnSpc>
                          <a:spcPts val="3000"/>
                        </a:lnSpc>
                      </a:pP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全体</a:t>
                      </a: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使用目的、授業場面、使用方法、効果等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63175637"/>
                  </a:ext>
                </a:extLst>
              </a:tr>
              <a:tr h="897883">
                <a:tc>
                  <a:txBody>
                    <a:bodyPr/>
                    <a:lstStyle/>
                    <a:p>
                      <a:pPr algn="l">
                        <a:lnSpc>
                          <a:spcPts val="3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体験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r">
                        <a:lnSpc>
                          <a:spcPts val="3000"/>
                        </a:lnSpc>
                      </a:pP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グループ</a:t>
                      </a: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機器を実際に操作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55084979"/>
                  </a:ext>
                </a:extLst>
              </a:tr>
              <a:tr h="980461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協議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r">
                        <a:lnSpc>
                          <a:spcPts val="3000"/>
                        </a:lnSpc>
                      </a:pP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グループ</a:t>
                      </a: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良さとその理由を出し合い</a:t>
                      </a:r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、アクティブ・ラーニングの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視点に沿って整理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13014574"/>
                  </a:ext>
                </a:extLst>
              </a:tr>
              <a:tr h="1262117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グループ協議の共有と今後の方向性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r">
                        <a:lnSpc>
                          <a:spcPts val="3000"/>
                        </a:lnSpc>
                      </a:pP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全体</a:t>
                      </a: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グループ協議を共有し、学校として育成したい資質・能力と照らし合わせて整理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52829300"/>
                  </a:ext>
                </a:extLst>
              </a:tr>
              <a:tr h="861273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省察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r">
                        <a:lnSpc>
                          <a:spcPts val="3000"/>
                        </a:lnSpc>
                      </a:pP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個人</a:t>
                      </a: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課題を踏まえ、取り組むべきことの明確化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55936165"/>
                  </a:ext>
                </a:extLst>
              </a:tr>
            </a:tbl>
          </a:graphicData>
        </a:graphic>
      </p:graphicFrame>
      <p:grpSp>
        <p:nvGrpSpPr>
          <p:cNvPr id="17" name="グループ化 16"/>
          <p:cNvGrpSpPr/>
          <p:nvPr/>
        </p:nvGrpSpPr>
        <p:grpSpPr>
          <a:xfrm>
            <a:off x="72000" y="18000"/>
            <a:ext cx="9000000" cy="400110"/>
            <a:chOff x="72000" y="18000"/>
            <a:chExt cx="9000000" cy="400110"/>
          </a:xfrm>
        </p:grpSpPr>
        <p:sp>
          <p:nvSpPr>
            <p:cNvPr id="18" name="テキスト ボックス 17"/>
            <p:cNvSpPr txBox="1"/>
            <p:nvPr/>
          </p:nvSpPr>
          <p:spPr>
            <a:xfrm>
              <a:off x="144000" y="18000"/>
              <a:ext cx="6559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流れ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72000" y="72000"/>
              <a:ext cx="72000" cy="288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0" name="四角形: 角を丸くする 16"/>
            <p:cNvSpPr/>
            <p:nvPr/>
          </p:nvSpPr>
          <p:spPr>
            <a:xfrm>
              <a:off x="8532000" y="36000"/>
              <a:ext cx="540000" cy="33754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fld id="{0F5B2F94-79D1-4BB9-A334-438A7CF9D106}" type="slidenum">
                <a:rPr kumimoji="1" lang="ja-JP" altLang="en-US" sz="1400" b="0" i="0" u="none" strike="noStrike" kern="120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t>2</a:t>
              </a:fld>
              <a:endPara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02868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サブタイトル 2"/>
          <p:cNvSpPr txBox="1">
            <a:spLocks/>
          </p:cNvSpPr>
          <p:nvPr/>
        </p:nvSpPr>
        <p:spPr>
          <a:xfrm>
            <a:off x="108000" y="1260000"/>
            <a:ext cx="8928000" cy="5400000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1" lang="en-US" altLang="ja-JP" sz="3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1" lang="ja-JP" alt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楕円 7"/>
          <p:cNvSpPr/>
          <p:nvPr/>
        </p:nvSpPr>
        <p:spPr>
          <a:xfrm>
            <a:off x="216000" y="468000"/>
            <a:ext cx="1620000" cy="16200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97081" y="2551837"/>
            <a:ext cx="7988084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・良さを捉えて、付箋に書き出しましょう。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・良さの理由を説明し、付箋を貼りましょう。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kumimoji="1" lang="ja-JP" altLang="en-US" sz="3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アクティブ・ラーニング</a:t>
            </a:r>
            <a:r>
              <a:rPr kumimoji="1" lang="ja-JP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視点を踏まえて</a:t>
            </a:r>
            <a:r>
              <a:rPr kumimoji="1" lang="ja-JP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endParaRPr kumimoji="1" lang="en-US" altLang="ja-JP" sz="3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良さ</a:t>
            </a: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を整理しましょう。</a:t>
            </a:r>
          </a:p>
        </p:txBody>
      </p:sp>
      <p:sp>
        <p:nvSpPr>
          <p:cNvPr id="35" name="四角形: 角を丸くする 12"/>
          <p:cNvSpPr/>
          <p:nvPr/>
        </p:nvSpPr>
        <p:spPr>
          <a:xfrm>
            <a:off x="7380000" y="5688000"/>
            <a:ext cx="1443901" cy="715089"/>
          </a:xfrm>
          <a:prstGeom prst="roundRect">
            <a:avLst/>
          </a:prstGeom>
          <a:noFill/>
          <a:ln w="38100"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</a:t>
            </a: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</a:t>
            </a:r>
          </a:p>
        </p:txBody>
      </p:sp>
      <p:grpSp>
        <p:nvGrpSpPr>
          <p:cNvPr id="21" name="グループ化 20"/>
          <p:cNvGrpSpPr/>
          <p:nvPr/>
        </p:nvGrpSpPr>
        <p:grpSpPr>
          <a:xfrm>
            <a:off x="72000" y="18000"/>
            <a:ext cx="9000000" cy="400110"/>
            <a:chOff x="72000" y="18000"/>
            <a:chExt cx="9000000" cy="400110"/>
          </a:xfrm>
        </p:grpSpPr>
        <p:sp>
          <p:nvSpPr>
            <p:cNvPr id="22" name="テキスト ボックス 21"/>
            <p:cNvSpPr txBox="1"/>
            <p:nvPr/>
          </p:nvSpPr>
          <p:spPr>
            <a:xfrm>
              <a:off x="144000" y="18000"/>
              <a:ext cx="264207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グループで良さを捉える</a:t>
              </a:r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72000" y="72000"/>
              <a:ext cx="72000" cy="288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5" name="四角形: 角を丸くする 16"/>
            <p:cNvSpPr/>
            <p:nvPr/>
          </p:nvSpPr>
          <p:spPr>
            <a:xfrm>
              <a:off x="8532000" y="36000"/>
              <a:ext cx="540000" cy="33754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fld id="{0CFFC607-EA3D-420C-9BA1-F88C4603A05C}" type="slidenum">
                <a:rPr kumimoji="1" lang="ja-JP" altLang="en-US" sz="1400" b="0" i="0" u="none" strike="noStrike" kern="120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t>3</a:t>
              </a:fld>
              <a:endPara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  <p:sp>
        <p:nvSpPr>
          <p:cNvPr id="26" name="テキスト ボックス 25"/>
          <p:cNvSpPr txBox="1"/>
          <p:nvPr/>
        </p:nvSpPr>
        <p:spPr>
          <a:xfrm>
            <a:off x="472002" y="954835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協議</a:t>
            </a:r>
          </a:p>
        </p:txBody>
      </p:sp>
    </p:spTree>
    <p:extLst>
      <p:ext uri="{BB962C8B-B14F-4D97-AF65-F5344CB8AC3E}">
        <p14:creationId xmlns:p14="http://schemas.microsoft.com/office/powerpoint/2010/main" val="1012547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サブタイトル 2"/>
          <p:cNvSpPr txBox="1">
            <a:spLocks/>
          </p:cNvSpPr>
          <p:nvPr/>
        </p:nvSpPr>
        <p:spPr>
          <a:xfrm>
            <a:off x="108000" y="1260000"/>
            <a:ext cx="8928000" cy="5400000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1" lang="en-US" altLang="ja-JP" sz="3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1" lang="ja-JP" alt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楕円 7"/>
          <p:cNvSpPr/>
          <p:nvPr/>
        </p:nvSpPr>
        <p:spPr>
          <a:xfrm>
            <a:off x="216000" y="468000"/>
            <a:ext cx="1620000" cy="16200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764000" y="1300962"/>
            <a:ext cx="648000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・付箋を貼り、内容的に近いものは重ねたり分類したりしましょう。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・模造紙の余白に良さを整理しましょう。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72000" y="18000"/>
            <a:ext cx="9000000" cy="400110"/>
            <a:chOff x="72000" y="18000"/>
            <a:chExt cx="9000000" cy="400110"/>
          </a:xfrm>
        </p:grpSpPr>
        <p:sp>
          <p:nvSpPr>
            <p:cNvPr id="22" name="テキスト ボックス 21"/>
            <p:cNvSpPr txBox="1"/>
            <p:nvPr/>
          </p:nvSpPr>
          <p:spPr>
            <a:xfrm>
              <a:off x="144000" y="18000"/>
              <a:ext cx="291618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まとめ方のイメージ（例）</a:t>
              </a:r>
              <a:endPara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72000" y="72000"/>
              <a:ext cx="72000" cy="288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5" name="四角形: 角を丸くする 16"/>
            <p:cNvSpPr/>
            <p:nvPr/>
          </p:nvSpPr>
          <p:spPr>
            <a:xfrm>
              <a:off x="8532000" y="36000"/>
              <a:ext cx="540000" cy="33754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fld id="{0CFFC607-EA3D-420C-9BA1-F88C4603A05C}" type="slidenum">
                <a:rPr kumimoji="1" lang="ja-JP" altLang="en-US" sz="1400" b="0" i="0" u="none" strike="noStrike" kern="120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t>4</a:t>
              </a:fld>
              <a:endPara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  <p:sp>
        <p:nvSpPr>
          <p:cNvPr id="26" name="テキスト ボックス 25"/>
          <p:cNvSpPr txBox="1"/>
          <p:nvPr/>
        </p:nvSpPr>
        <p:spPr>
          <a:xfrm>
            <a:off x="472002" y="954835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協議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000" y="2593417"/>
            <a:ext cx="7200000" cy="4003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054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サブタイトル 2"/>
          <p:cNvSpPr txBox="1">
            <a:spLocks/>
          </p:cNvSpPr>
          <p:nvPr/>
        </p:nvSpPr>
        <p:spPr>
          <a:xfrm>
            <a:off x="108000" y="1260000"/>
            <a:ext cx="8928000" cy="5400000"/>
          </a:xfrm>
          <a:prstGeom prst="rect">
            <a:avLst/>
          </a:prstGeom>
          <a:ln w="57150">
            <a:solidFill>
              <a:srgbClr val="33CC33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1" lang="en-US" altLang="ja-JP" sz="3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1" lang="ja-JP" alt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楕円 7"/>
          <p:cNvSpPr/>
          <p:nvPr/>
        </p:nvSpPr>
        <p:spPr>
          <a:xfrm>
            <a:off x="216000" y="468000"/>
            <a:ext cx="1620000" cy="1620000"/>
          </a:xfrm>
          <a:prstGeom prst="ellipse">
            <a:avLst/>
          </a:prstGeom>
          <a:solidFill>
            <a:srgbClr val="33CC33"/>
          </a:solidFill>
          <a:ln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35" name="四角形: 角を丸くする 12"/>
          <p:cNvSpPr/>
          <p:nvPr/>
        </p:nvSpPr>
        <p:spPr>
          <a:xfrm>
            <a:off x="7380000" y="5688000"/>
            <a:ext cx="1443901" cy="715089"/>
          </a:xfrm>
          <a:prstGeom prst="roundRect">
            <a:avLst/>
          </a:prstGeom>
          <a:noFill/>
          <a:ln w="38100"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</a:t>
            </a: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</a:t>
            </a:r>
          </a:p>
        </p:txBody>
      </p:sp>
      <p:grpSp>
        <p:nvGrpSpPr>
          <p:cNvPr id="21" name="グループ化 20"/>
          <p:cNvGrpSpPr/>
          <p:nvPr/>
        </p:nvGrpSpPr>
        <p:grpSpPr>
          <a:xfrm>
            <a:off x="72000" y="18000"/>
            <a:ext cx="9000000" cy="400110"/>
            <a:chOff x="72000" y="18000"/>
            <a:chExt cx="9000000" cy="400110"/>
          </a:xfrm>
        </p:grpSpPr>
        <p:sp>
          <p:nvSpPr>
            <p:cNvPr id="22" name="テキスト ボックス 21"/>
            <p:cNvSpPr txBox="1"/>
            <p:nvPr/>
          </p:nvSpPr>
          <p:spPr>
            <a:xfrm>
              <a:off x="144000" y="18000"/>
              <a:ext cx="500489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全体で良さを共有し、方向性等を明らかにする</a:t>
              </a:r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72000" y="72000"/>
              <a:ext cx="72000" cy="288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5" name="四角形: 角を丸くする 16"/>
            <p:cNvSpPr/>
            <p:nvPr/>
          </p:nvSpPr>
          <p:spPr>
            <a:xfrm>
              <a:off x="8532000" y="36000"/>
              <a:ext cx="540000" cy="33754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fld id="{0CFFC607-EA3D-420C-9BA1-F88C4603A05C}" type="slidenum">
                <a:rPr kumimoji="1" lang="ja-JP" altLang="en-US" sz="1400" b="0" i="0" u="none" strike="noStrike" kern="120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t>5</a:t>
              </a:fld>
              <a:endPara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  <p:sp>
        <p:nvSpPr>
          <p:cNvPr id="26" name="テキスト ボックス 25"/>
          <p:cNvSpPr txBox="1"/>
          <p:nvPr/>
        </p:nvSpPr>
        <p:spPr>
          <a:xfrm>
            <a:off x="472002" y="954835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共有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xmlns="" id="{FAD8A883-95CF-4964-B237-856C415A5A84}"/>
              </a:ext>
            </a:extLst>
          </p:cNvPr>
          <p:cNvSpPr txBox="1"/>
          <p:nvPr/>
        </p:nvSpPr>
        <p:spPr>
          <a:xfrm>
            <a:off x="497081" y="2551837"/>
            <a:ext cx="8640000" cy="269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・グループの代表者が、グループでの協議を伝えましょう。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・学校として育成したい資質・能力と照らし合わせて整理し、方向性等を明らかにしましょう。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03883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サブタイトル 2"/>
          <p:cNvSpPr txBox="1">
            <a:spLocks/>
          </p:cNvSpPr>
          <p:nvPr/>
        </p:nvSpPr>
        <p:spPr>
          <a:xfrm>
            <a:off x="108000" y="1260000"/>
            <a:ext cx="8928000" cy="5400000"/>
          </a:xfrm>
          <a:prstGeom prst="rect">
            <a:avLst/>
          </a:prstGeom>
          <a:ln w="57150">
            <a:solidFill>
              <a:srgbClr val="FFC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1" lang="en-US" altLang="ja-JP" sz="3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1" lang="ja-JP" alt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楕円 7"/>
          <p:cNvSpPr/>
          <p:nvPr/>
        </p:nvSpPr>
        <p:spPr>
          <a:xfrm>
            <a:off x="216000" y="468000"/>
            <a:ext cx="1620000" cy="162000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35" name="四角形: 角を丸くする 12"/>
          <p:cNvSpPr/>
          <p:nvPr/>
        </p:nvSpPr>
        <p:spPr>
          <a:xfrm>
            <a:off x="7380000" y="5688000"/>
            <a:ext cx="1443901" cy="715089"/>
          </a:xfrm>
          <a:prstGeom prst="roundRect">
            <a:avLst/>
          </a:prstGeom>
          <a:noFill/>
          <a:ln w="38100"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</a:t>
            </a: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</a:t>
            </a:r>
          </a:p>
        </p:txBody>
      </p:sp>
      <p:grpSp>
        <p:nvGrpSpPr>
          <p:cNvPr id="21" name="グループ化 20"/>
          <p:cNvGrpSpPr/>
          <p:nvPr/>
        </p:nvGrpSpPr>
        <p:grpSpPr>
          <a:xfrm>
            <a:off x="72000" y="18000"/>
            <a:ext cx="9000000" cy="400110"/>
            <a:chOff x="72000" y="18000"/>
            <a:chExt cx="9000000" cy="400110"/>
          </a:xfrm>
        </p:grpSpPr>
        <p:sp>
          <p:nvSpPr>
            <p:cNvPr id="22" name="テキスト ボックス 21"/>
            <p:cNvSpPr txBox="1"/>
            <p:nvPr/>
          </p:nvSpPr>
          <p:spPr>
            <a:xfrm>
              <a:off x="144000" y="18000"/>
              <a:ext cx="17828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個人で振り返り</a:t>
              </a:r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72000" y="72000"/>
              <a:ext cx="72000" cy="288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5" name="四角形: 角を丸くする 16"/>
            <p:cNvSpPr/>
            <p:nvPr/>
          </p:nvSpPr>
          <p:spPr>
            <a:xfrm>
              <a:off x="8532000" y="36000"/>
              <a:ext cx="540000" cy="33754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fld id="{0CFFC607-EA3D-420C-9BA1-F88C4603A05C}" type="slidenum">
                <a:rPr kumimoji="1" lang="ja-JP" altLang="en-US" sz="1400" b="0" i="0" u="none" strike="noStrike" kern="120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t>6</a:t>
              </a:fld>
              <a:endPara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  <p:sp>
        <p:nvSpPr>
          <p:cNvPr id="26" name="テキスト ボックス 25"/>
          <p:cNvSpPr txBox="1"/>
          <p:nvPr/>
        </p:nvSpPr>
        <p:spPr>
          <a:xfrm>
            <a:off x="472002" y="954835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省察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xmlns="" id="{3928803D-D674-47AF-8AE1-D88164AB2DDB}"/>
              </a:ext>
            </a:extLst>
          </p:cNvPr>
          <p:cNvSpPr txBox="1"/>
          <p:nvPr/>
        </p:nvSpPr>
        <p:spPr>
          <a:xfrm>
            <a:off x="497081" y="2551837"/>
            <a:ext cx="864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協議を踏まえて、これから取り組むことを明らかにしましょう。</a:t>
            </a:r>
            <a:endParaRPr kumimoji="1" lang="en-US" altLang="ja-JP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2108126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300</Words>
  <Application>Microsoft Office PowerPoint</Application>
  <PresentationFormat>画面に合わせる (4:3)</PresentationFormat>
  <Paragraphs>56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Meiryo UI</vt:lpstr>
      <vt:lpstr>ＭＳ Ｐゴシック</vt:lpstr>
      <vt:lpstr>Arial</vt:lpstr>
      <vt:lpstr>Calibri</vt:lpstr>
      <vt:lpstr>Calibri Light</vt:lpstr>
      <vt:lpstr>1_Office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2017-11-16T08:25:50Z</dcterms:created>
  <dcterms:modified xsi:type="dcterms:W3CDTF">2018-03-13T02:32:31Z</dcterms:modified>
</cp:coreProperties>
</file>