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60" r:id="rId3"/>
    <p:sldId id="261" r:id="rId4"/>
    <p:sldId id="256" r:id="rId5"/>
    <p:sldId id="258" r:id="rId6"/>
    <p:sldId id="266" r:id="rId7"/>
    <p:sldId id="265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56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30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41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51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05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24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4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64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9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87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43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68014-0555-42B1-AE00-3709CDC18A9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76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93851" y="900000"/>
            <a:ext cx="8956298" cy="4760278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各教科等で実践している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主体的・対話的で深い学びを実現する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授業づくりの方略を共有し、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概念化シートを用いて整理することを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通して、授業改善の充実について考える。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44000" y="180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5712131A-FD62-448B-A526-E8C846126749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095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250889"/>
              </p:ext>
            </p:extLst>
          </p:nvPr>
        </p:nvGraphicFramePr>
        <p:xfrm>
          <a:off x="72000" y="900000"/>
          <a:ext cx="90000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9902663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6517654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973805099"/>
                    </a:ext>
                  </a:extLst>
                </a:gridCol>
              </a:tblGrid>
              <a:tr h="2460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研修の説明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・研修の目的と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流れ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方略を共有する協議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・付箋に方略を記入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・方略の類型化と整理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014574"/>
                  </a:ext>
                </a:extLst>
              </a:tr>
              <a:tr h="1650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全体での共有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５分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・グループ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で整理した方略の共有</a:t>
                      </a:r>
                      <a:endParaRPr kumimoji="1" lang="en-US" altLang="ja-JP" sz="24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（ギャラリーウォーク）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829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省察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・授業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改善につなげたいこと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936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まとめ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7" name="グループ化 1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144000" y="1800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流れ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F5B2F94-79D1-4BB9-A334-438A7CF9D106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714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08000" y="2160000"/>
            <a:ext cx="8956298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・方略等を付箋（○色）に書きましょう。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・付箋を概念化シートに貼りましょう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・方略等が共通する項目を類型として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まとめ、見出しをつけましょう。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・類型間の関係性を整理しましょう。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5266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</a:t>
              </a:r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で方略を共有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630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メモ 20"/>
          <p:cNvSpPr>
            <a:spLocks noChangeAspect="1"/>
          </p:cNvSpPr>
          <p:nvPr/>
        </p:nvSpPr>
        <p:spPr>
          <a:xfrm>
            <a:off x="1332000" y="1269000"/>
            <a:ext cx="6480000" cy="4320000"/>
          </a:xfrm>
          <a:prstGeom prst="foldedCorner">
            <a:avLst/>
          </a:prstGeom>
          <a:solidFill>
            <a:srgbClr val="66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教科等・学年・単元や題材</a:t>
            </a:r>
            <a:endParaRPr lang="en-US" altLang="ja-JP" sz="3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育成したい資質・能力</a:t>
            </a:r>
            <a:endParaRPr lang="en-US" altLang="ja-JP" sz="3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方略と意図　など</a:t>
            </a:r>
            <a:endParaRPr lang="en-US" altLang="ja-JP" sz="3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>
              <a:lnSpc>
                <a:spcPct val="150000"/>
              </a:lnSpc>
            </a:pP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名前</a:t>
            </a:r>
            <a:endParaRPr lang="en-US" altLang="ja-JP" sz="3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144000" y="18000"/>
              <a:ext cx="1446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付箋の記入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821F1037-92EF-49DF-B358-FF5CC9EB4959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800000">
            <a:off x="4860000" y="4680000"/>
            <a:ext cx="1801321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0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0"/>
            <a:ext cx="9144000" cy="4608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2460" y="0"/>
            <a:ext cx="787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主体的・対話的で深い学びを促す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授業づくり方略マップ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例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5256000" y="3960000"/>
            <a:ext cx="3600000" cy="1800000"/>
            <a:chOff x="5256000" y="3780000"/>
            <a:chExt cx="3600000" cy="1800000"/>
          </a:xfrm>
        </p:grpSpPr>
        <p:sp>
          <p:nvSpPr>
            <p:cNvPr id="30" name="メモ 29"/>
            <p:cNvSpPr>
              <a:spLocks noChangeAspect="1"/>
            </p:cNvSpPr>
            <p:nvPr/>
          </p:nvSpPr>
          <p:spPr>
            <a:xfrm>
              <a:off x="7092000" y="4320000"/>
              <a:ext cx="1620000" cy="1080000"/>
            </a:xfrm>
            <a:prstGeom prst="foldedCorner">
              <a:avLst/>
            </a:prstGeom>
            <a:solidFill>
              <a:srgbClr val="66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メモ 30"/>
            <p:cNvSpPr>
              <a:spLocks noChangeAspect="1"/>
            </p:cNvSpPr>
            <p:nvPr/>
          </p:nvSpPr>
          <p:spPr>
            <a:xfrm>
              <a:off x="5400000" y="4320000"/>
              <a:ext cx="1620000" cy="1080000"/>
            </a:xfrm>
            <a:prstGeom prst="foldedCorner">
              <a:avLst/>
            </a:prstGeom>
            <a:solidFill>
              <a:srgbClr val="66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角丸四角形 31"/>
            <p:cNvSpPr/>
            <p:nvPr/>
          </p:nvSpPr>
          <p:spPr>
            <a:xfrm>
              <a:off x="5256000" y="3960000"/>
              <a:ext cx="3600000" cy="1620000"/>
            </a:xfrm>
            <a:prstGeom prst="roundRect">
              <a:avLst/>
            </a:prstGeom>
            <a:noFill/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502002" y="3780000"/>
              <a:ext cx="110799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見出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し</a:t>
              </a:r>
              <a:endPara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576000" y="1058554"/>
            <a:ext cx="3600000" cy="3981446"/>
            <a:chOff x="576000" y="1058554"/>
            <a:chExt cx="3600000" cy="3981446"/>
          </a:xfrm>
        </p:grpSpPr>
        <p:sp>
          <p:nvSpPr>
            <p:cNvPr id="6" name="角丸四角形 5"/>
            <p:cNvSpPr/>
            <p:nvPr/>
          </p:nvSpPr>
          <p:spPr>
            <a:xfrm>
              <a:off x="576000" y="1260000"/>
              <a:ext cx="3600000" cy="3780000"/>
            </a:xfrm>
            <a:prstGeom prst="roundRect">
              <a:avLst>
                <a:gd name="adj" fmla="val 7832"/>
              </a:avLst>
            </a:prstGeom>
            <a:solidFill>
              <a:schemeClr val="bg1"/>
            </a:solidFill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720000" y="1620000"/>
              <a:ext cx="3312000" cy="2952000"/>
              <a:chOff x="540000" y="1080000"/>
              <a:chExt cx="3312000" cy="2952000"/>
            </a:xfrm>
          </p:grpSpPr>
          <p:sp>
            <p:nvSpPr>
              <p:cNvPr id="26" name="メモ 25"/>
              <p:cNvSpPr>
                <a:spLocks noChangeAspect="1"/>
              </p:cNvSpPr>
              <p:nvPr/>
            </p:nvSpPr>
            <p:spPr>
              <a:xfrm>
                <a:off x="2232000" y="2952000"/>
                <a:ext cx="1620000" cy="108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メモ 23"/>
              <p:cNvSpPr>
                <a:spLocks noChangeAspect="1"/>
              </p:cNvSpPr>
              <p:nvPr/>
            </p:nvSpPr>
            <p:spPr>
              <a:xfrm>
                <a:off x="540000" y="2952000"/>
                <a:ext cx="1620000" cy="108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メモ 19"/>
              <p:cNvSpPr/>
              <p:nvPr/>
            </p:nvSpPr>
            <p:spPr>
              <a:xfrm>
                <a:off x="540000" y="1080000"/>
                <a:ext cx="2700000" cy="180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教科等・学年・単元や題材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育成したい資質・能力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方略と意図　など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 algn="r">
                  <a:lnSpc>
                    <a:spcPct val="150000"/>
                  </a:lnSpc>
                </a:pPr>
                <a:r>
                  <a:rPr lang="ja-JP" altLang="en-US" sz="16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名前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8" name="テキスト ボックス 7"/>
            <p:cNvSpPr txBox="1"/>
            <p:nvPr/>
          </p:nvSpPr>
          <p:spPr>
            <a:xfrm>
              <a:off x="1800000" y="1058554"/>
              <a:ext cx="110799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見出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し</a:t>
              </a:r>
              <a:endPara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9" name="角丸四角形吹き出し 28"/>
          <p:cNvSpPr/>
          <p:nvPr/>
        </p:nvSpPr>
        <p:spPr>
          <a:xfrm>
            <a:off x="4320000" y="1260000"/>
            <a:ext cx="4580453" cy="1328023"/>
          </a:xfrm>
          <a:prstGeom prst="wedgeRoundRectCallout">
            <a:avLst>
              <a:gd name="adj1" fmla="val -55601"/>
              <a:gd name="adj2" fmla="val -20324"/>
              <a:gd name="adj3" fmla="val 16667"/>
            </a:avLst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複数の事項のうち、</a:t>
            </a:r>
            <a:endParaRPr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方略等が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共通</a:t>
            </a:r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する項目を</a:t>
            </a:r>
            <a:endParaRPr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類型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として</a:t>
            </a:r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まとめましょう。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>
            <a:off x="4176000" y="3960000"/>
            <a:ext cx="1080000" cy="720000"/>
          </a:xfrm>
          <a:prstGeom prst="line">
            <a:avLst/>
          </a:prstGeom>
          <a:ln w="57150" cap="rnd">
            <a:solidFill>
              <a:schemeClr val="accent5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/>
          <p:cNvGrpSpPr/>
          <p:nvPr/>
        </p:nvGrpSpPr>
        <p:grpSpPr>
          <a:xfrm>
            <a:off x="3420000" y="2880000"/>
            <a:ext cx="4680000" cy="1152000"/>
            <a:chOff x="3024000" y="5580000"/>
            <a:chExt cx="4680000" cy="1152000"/>
          </a:xfrm>
        </p:grpSpPr>
        <p:sp>
          <p:nvSpPr>
            <p:cNvPr id="39" name="角丸四角形吹き出し 38"/>
            <p:cNvSpPr/>
            <p:nvPr/>
          </p:nvSpPr>
          <p:spPr>
            <a:xfrm flipV="1">
              <a:off x="3024000" y="5580000"/>
              <a:ext cx="4680000" cy="1152000"/>
            </a:xfrm>
            <a:custGeom>
              <a:avLst/>
              <a:gdLst>
                <a:gd name="connsiteX0" fmla="*/ 0 w 3981481"/>
                <a:gd name="connsiteY0" fmla="*/ 186717 h 1120281"/>
                <a:gd name="connsiteX1" fmla="*/ 186717 w 3981481"/>
                <a:gd name="connsiteY1" fmla="*/ 0 h 1120281"/>
                <a:gd name="connsiteX2" fmla="*/ 663580 w 3981481"/>
                <a:gd name="connsiteY2" fmla="*/ 0 h 1120281"/>
                <a:gd name="connsiteX3" fmla="*/ 1165141 w 3981481"/>
                <a:gd name="connsiteY3" fmla="*/ -604112 h 1120281"/>
                <a:gd name="connsiteX4" fmla="*/ 1658950 w 3981481"/>
                <a:gd name="connsiteY4" fmla="*/ 0 h 1120281"/>
                <a:gd name="connsiteX5" fmla="*/ 3794764 w 3981481"/>
                <a:gd name="connsiteY5" fmla="*/ 0 h 1120281"/>
                <a:gd name="connsiteX6" fmla="*/ 3981481 w 3981481"/>
                <a:gd name="connsiteY6" fmla="*/ 186717 h 1120281"/>
                <a:gd name="connsiteX7" fmla="*/ 3981481 w 3981481"/>
                <a:gd name="connsiteY7" fmla="*/ 186714 h 1120281"/>
                <a:gd name="connsiteX8" fmla="*/ 3981481 w 3981481"/>
                <a:gd name="connsiteY8" fmla="*/ 186714 h 1120281"/>
                <a:gd name="connsiteX9" fmla="*/ 3981481 w 3981481"/>
                <a:gd name="connsiteY9" fmla="*/ 466784 h 1120281"/>
                <a:gd name="connsiteX10" fmla="*/ 3981481 w 3981481"/>
                <a:gd name="connsiteY10" fmla="*/ 933564 h 1120281"/>
                <a:gd name="connsiteX11" fmla="*/ 3794764 w 3981481"/>
                <a:gd name="connsiteY11" fmla="*/ 1120281 h 1120281"/>
                <a:gd name="connsiteX12" fmla="*/ 1658950 w 3981481"/>
                <a:gd name="connsiteY12" fmla="*/ 1120281 h 1120281"/>
                <a:gd name="connsiteX13" fmla="*/ 663580 w 3981481"/>
                <a:gd name="connsiteY13" fmla="*/ 1120281 h 1120281"/>
                <a:gd name="connsiteX14" fmla="*/ 663580 w 3981481"/>
                <a:gd name="connsiteY14" fmla="*/ 1120281 h 1120281"/>
                <a:gd name="connsiteX15" fmla="*/ 186717 w 3981481"/>
                <a:gd name="connsiteY15" fmla="*/ 1120281 h 1120281"/>
                <a:gd name="connsiteX16" fmla="*/ 0 w 3981481"/>
                <a:gd name="connsiteY16" fmla="*/ 933564 h 1120281"/>
                <a:gd name="connsiteX17" fmla="*/ 0 w 3981481"/>
                <a:gd name="connsiteY17" fmla="*/ 466784 h 1120281"/>
                <a:gd name="connsiteX18" fmla="*/ 0 w 3981481"/>
                <a:gd name="connsiteY18" fmla="*/ 186714 h 1120281"/>
                <a:gd name="connsiteX19" fmla="*/ 0 w 3981481"/>
                <a:gd name="connsiteY19" fmla="*/ 186714 h 1120281"/>
                <a:gd name="connsiteX20" fmla="*/ 0 w 3981481"/>
                <a:gd name="connsiteY20" fmla="*/ 186717 h 1120281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658950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393907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93907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71359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14988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495898 h 1429462"/>
                <a:gd name="connsiteX1" fmla="*/ 186717 w 3981481"/>
                <a:gd name="connsiteY1" fmla="*/ 309181 h 1429462"/>
                <a:gd name="connsiteX2" fmla="*/ 1008137 w 3981481"/>
                <a:gd name="connsiteY2" fmla="*/ 309181 h 1429462"/>
                <a:gd name="connsiteX3" fmla="*/ 1169097 w 3981481"/>
                <a:gd name="connsiteY3" fmla="*/ 0 h 1429462"/>
                <a:gd name="connsiteX4" fmla="*/ 1314988 w 3981481"/>
                <a:gd name="connsiteY4" fmla="*/ 309181 h 1429462"/>
                <a:gd name="connsiteX5" fmla="*/ 3794764 w 3981481"/>
                <a:gd name="connsiteY5" fmla="*/ 309181 h 1429462"/>
                <a:gd name="connsiteX6" fmla="*/ 3981481 w 3981481"/>
                <a:gd name="connsiteY6" fmla="*/ 495898 h 1429462"/>
                <a:gd name="connsiteX7" fmla="*/ 3981481 w 3981481"/>
                <a:gd name="connsiteY7" fmla="*/ 495895 h 1429462"/>
                <a:gd name="connsiteX8" fmla="*/ 3981481 w 3981481"/>
                <a:gd name="connsiteY8" fmla="*/ 495895 h 1429462"/>
                <a:gd name="connsiteX9" fmla="*/ 3981481 w 3981481"/>
                <a:gd name="connsiteY9" fmla="*/ 775965 h 1429462"/>
                <a:gd name="connsiteX10" fmla="*/ 3981481 w 3981481"/>
                <a:gd name="connsiteY10" fmla="*/ 1242745 h 1429462"/>
                <a:gd name="connsiteX11" fmla="*/ 3794764 w 3981481"/>
                <a:gd name="connsiteY11" fmla="*/ 1429462 h 1429462"/>
                <a:gd name="connsiteX12" fmla="*/ 1658950 w 3981481"/>
                <a:gd name="connsiteY12" fmla="*/ 1429462 h 1429462"/>
                <a:gd name="connsiteX13" fmla="*/ 663580 w 3981481"/>
                <a:gd name="connsiteY13" fmla="*/ 1429462 h 1429462"/>
                <a:gd name="connsiteX14" fmla="*/ 663580 w 3981481"/>
                <a:gd name="connsiteY14" fmla="*/ 1429462 h 1429462"/>
                <a:gd name="connsiteX15" fmla="*/ 186717 w 3981481"/>
                <a:gd name="connsiteY15" fmla="*/ 1429462 h 1429462"/>
                <a:gd name="connsiteX16" fmla="*/ 0 w 3981481"/>
                <a:gd name="connsiteY16" fmla="*/ 1242745 h 1429462"/>
                <a:gd name="connsiteX17" fmla="*/ 0 w 3981481"/>
                <a:gd name="connsiteY17" fmla="*/ 775965 h 1429462"/>
                <a:gd name="connsiteX18" fmla="*/ 0 w 3981481"/>
                <a:gd name="connsiteY18" fmla="*/ 495895 h 1429462"/>
                <a:gd name="connsiteX19" fmla="*/ 0 w 3981481"/>
                <a:gd name="connsiteY19" fmla="*/ 495895 h 1429462"/>
                <a:gd name="connsiteX20" fmla="*/ 0 w 3981481"/>
                <a:gd name="connsiteY20" fmla="*/ 495898 h 1429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981481" h="1429462">
                  <a:moveTo>
                    <a:pt x="0" y="495898"/>
                  </a:moveTo>
                  <a:cubicBezTo>
                    <a:pt x="0" y="392777"/>
                    <a:pt x="83596" y="309181"/>
                    <a:pt x="186717" y="309181"/>
                  </a:cubicBezTo>
                  <a:lnTo>
                    <a:pt x="1008137" y="309181"/>
                  </a:lnTo>
                  <a:lnTo>
                    <a:pt x="1169097" y="0"/>
                  </a:lnTo>
                  <a:lnTo>
                    <a:pt x="1314988" y="309181"/>
                  </a:lnTo>
                  <a:lnTo>
                    <a:pt x="3794764" y="309181"/>
                  </a:lnTo>
                  <a:cubicBezTo>
                    <a:pt x="3897885" y="309181"/>
                    <a:pt x="3981481" y="392777"/>
                    <a:pt x="3981481" y="495898"/>
                  </a:cubicBezTo>
                  <a:lnTo>
                    <a:pt x="3981481" y="495895"/>
                  </a:lnTo>
                  <a:lnTo>
                    <a:pt x="3981481" y="495895"/>
                  </a:lnTo>
                  <a:lnTo>
                    <a:pt x="3981481" y="775965"/>
                  </a:lnTo>
                  <a:lnTo>
                    <a:pt x="3981481" y="1242745"/>
                  </a:lnTo>
                  <a:cubicBezTo>
                    <a:pt x="3981481" y="1345866"/>
                    <a:pt x="3897885" y="1429462"/>
                    <a:pt x="3794764" y="1429462"/>
                  </a:cubicBezTo>
                  <a:lnTo>
                    <a:pt x="1658950" y="1429462"/>
                  </a:lnTo>
                  <a:lnTo>
                    <a:pt x="663580" y="1429462"/>
                  </a:lnTo>
                  <a:lnTo>
                    <a:pt x="663580" y="1429462"/>
                  </a:lnTo>
                  <a:lnTo>
                    <a:pt x="186717" y="1429462"/>
                  </a:lnTo>
                  <a:cubicBezTo>
                    <a:pt x="83596" y="1429462"/>
                    <a:pt x="0" y="1345866"/>
                    <a:pt x="0" y="1242745"/>
                  </a:cubicBezTo>
                  <a:lnTo>
                    <a:pt x="0" y="775965"/>
                  </a:lnTo>
                  <a:lnTo>
                    <a:pt x="0" y="495895"/>
                  </a:lnTo>
                  <a:lnTo>
                    <a:pt x="0" y="495895"/>
                  </a:lnTo>
                  <a:lnTo>
                    <a:pt x="0" y="495898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096000" y="5652000"/>
              <a:ext cx="449353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類型間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の論理的な関連性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線や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矢印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で結びましょう。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3420000" y="4539756"/>
            <a:ext cx="3780000" cy="1548000"/>
            <a:chOff x="3528000" y="4719756"/>
            <a:chExt cx="3780000" cy="1548000"/>
          </a:xfrm>
        </p:grpSpPr>
        <p:sp>
          <p:nvSpPr>
            <p:cNvPr id="47" name="角丸四角形吹き出し 38"/>
            <p:cNvSpPr/>
            <p:nvPr/>
          </p:nvSpPr>
          <p:spPr>
            <a:xfrm>
              <a:off x="3528000" y="4719756"/>
              <a:ext cx="3780000" cy="1548000"/>
            </a:xfrm>
            <a:custGeom>
              <a:avLst/>
              <a:gdLst>
                <a:gd name="connsiteX0" fmla="*/ 0 w 3981481"/>
                <a:gd name="connsiteY0" fmla="*/ 186717 h 1120281"/>
                <a:gd name="connsiteX1" fmla="*/ 186717 w 3981481"/>
                <a:gd name="connsiteY1" fmla="*/ 0 h 1120281"/>
                <a:gd name="connsiteX2" fmla="*/ 663580 w 3981481"/>
                <a:gd name="connsiteY2" fmla="*/ 0 h 1120281"/>
                <a:gd name="connsiteX3" fmla="*/ 1165141 w 3981481"/>
                <a:gd name="connsiteY3" fmla="*/ -604112 h 1120281"/>
                <a:gd name="connsiteX4" fmla="*/ 1658950 w 3981481"/>
                <a:gd name="connsiteY4" fmla="*/ 0 h 1120281"/>
                <a:gd name="connsiteX5" fmla="*/ 3794764 w 3981481"/>
                <a:gd name="connsiteY5" fmla="*/ 0 h 1120281"/>
                <a:gd name="connsiteX6" fmla="*/ 3981481 w 3981481"/>
                <a:gd name="connsiteY6" fmla="*/ 186717 h 1120281"/>
                <a:gd name="connsiteX7" fmla="*/ 3981481 w 3981481"/>
                <a:gd name="connsiteY7" fmla="*/ 186714 h 1120281"/>
                <a:gd name="connsiteX8" fmla="*/ 3981481 w 3981481"/>
                <a:gd name="connsiteY8" fmla="*/ 186714 h 1120281"/>
                <a:gd name="connsiteX9" fmla="*/ 3981481 w 3981481"/>
                <a:gd name="connsiteY9" fmla="*/ 466784 h 1120281"/>
                <a:gd name="connsiteX10" fmla="*/ 3981481 w 3981481"/>
                <a:gd name="connsiteY10" fmla="*/ 933564 h 1120281"/>
                <a:gd name="connsiteX11" fmla="*/ 3794764 w 3981481"/>
                <a:gd name="connsiteY11" fmla="*/ 1120281 h 1120281"/>
                <a:gd name="connsiteX12" fmla="*/ 1658950 w 3981481"/>
                <a:gd name="connsiteY12" fmla="*/ 1120281 h 1120281"/>
                <a:gd name="connsiteX13" fmla="*/ 663580 w 3981481"/>
                <a:gd name="connsiteY13" fmla="*/ 1120281 h 1120281"/>
                <a:gd name="connsiteX14" fmla="*/ 663580 w 3981481"/>
                <a:gd name="connsiteY14" fmla="*/ 1120281 h 1120281"/>
                <a:gd name="connsiteX15" fmla="*/ 186717 w 3981481"/>
                <a:gd name="connsiteY15" fmla="*/ 1120281 h 1120281"/>
                <a:gd name="connsiteX16" fmla="*/ 0 w 3981481"/>
                <a:gd name="connsiteY16" fmla="*/ 933564 h 1120281"/>
                <a:gd name="connsiteX17" fmla="*/ 0 w 3981481"/>
                <a:gd name="connsiteY17" fmla="*/ 466784 h 1120281"/>
                <a:gd name="connsiteX18" fmla="*/ 0 w 3981481"/>
                <a:gd name="connsiteY18" fmla="*/ 186714 h 1120281"/>
                <a:gd name="connsiteX19" fmla="*/ 0 w 3981481"/>
                <a:gd name="connsiteY19" fmla="*/ 186714 h 1120281"/>
                <a:gd name="connsiteX20" fmla="*/ 0 w 3981481"/>
                <a:gd name="connsiteY20" fmla="*/ 186717 h 1120281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658950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393907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93907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460598 h 1394162"/>
                <a:gd name="connsiteX1" fmla="*/ 186717 w 3981481"/>
                <a:gd name="connsiteY1" fmla="*/ 273881 h 1394162"/>
                <a:gd name="connsiteX2" fmla="*/ 1008137 w 3981481"/>
                <a:gd name="connsiteY2" fmla="*/ 273881 h 1394162"/>
                <a:gd name="connsiteX3" fmla="*/ 1191645 w 3981481"/>
                <a:gd name="connsiteY3" fmla="*/ 0 h 1394162"/>
                <a:gd name="connsiteX4" fmla="*/ 1393907 w 3981481"/>
                <a:gd name="connsiteY4" fmla="*/ 273881 h 1394162"/>
                <a:gd name="connsiteX5" fmla="*/ 3794764 w 3981481"/>
                <a:gd name="connsiteY5" fmla="*/ 273881 h 1394162"/>
                <a:gd name="connsiteX6" fmla="*/ 3981481 w 3981481"/>
                <a:gd name="connsiteY6" fmla="*/ 460598 h 1394162"/>
                <a:gd name="connsiteX7" fmla="*/ 3981481 w 3981481"/>
                <a:gd name="connsiteY7" fmla="*/ 460595 h 1394162"/>
                <a:gd name="connsiteX8" fmla="*/ 3981481 w 3981481"/>
                <a:gd name="connsiteY8" fmla="*/ 460595 h 1394162"/>
                <a:gd name="connsiteX9" fmla="*/ 3981481 w 3981481"/>
                <a:gd name="connsiteY9" fmla="*/ 740665 h 1394162"/>
                <a:gd name="connsiteX10" fmla="*/ 3981481 w 3981481"/>
                <a:gd name="connsiteY10" fmla="*/ 1207445 h 1394162"/>
                <a:gd name="connsiteX11" fmla="*/ 3794764 w 3981481"/>
                <a:gd name="connsiteY11" fmla="*/ 1394162 h 1394162"/>
                <a:gd name="connsiteX12" fmla="*/ 1658950 w 3981481"/>
                <a:gd name="connsiteY12" fmla="*/ 1394162 h 1394162"/>
                <a:gd name="connsiteX13" fmla="*/ 663580 w 3981481"/>
                <a:gd name="connsiteY13" fmla="*/ 1394162 h 1394162"/>
                <a:gd name="connsiteX14" fmla="*/ 663580 w 3981481"/>
                <a:gd name="connsiteY14" fmla="*/ 1394162 h 1394162"/>
                <a:gd name="connsiteX15" fmla="*/ 186717 w 3981481"/>
                <a:gd name="connsiteY15" fmla="*/ 1394162 h 1394162"/>
                <a:gd name="connsiteX16" fmla="*/ 0 w 3981481"/>
                <a:gd name="connsiteY16" fmla="*/ 1207445 h 1394162"/>
                <a:gd name="connsiteX17" fmla="*/ 0 w 3981481"/>
                <a:gd name="connsiteY17" fmla="*/ 740665 h 1394162"/>
                <a:gd name="connsiteX18" fmla="*/ 0 w 3981481"/>
                <a:gd name="connsiteY18" fmla="*/ 460595 h 1394162"/>
                <a:gd name="connsiteX19" fmla="*/ 0 w 3981481"/>
                <a:gd name="connsiteY19" fmla="*/ 460595 h 1394162"/>
                <a:gd name="connsiteX20" fmla="*/ 0 w 3981481"/>
                <a:gd name="connsiteY20" fmla="*/ 460598 h 1394162"/>
                <a:gd name="connsiteX0" fmla="*/ 0 w 3981481"/>
                <a:gd name="connsiteY0" fmla="*/ 460598 h 1394162"/>
                <a:gd name="connsiteX1" fmla="*/ 186717 w 3981481"/>
                <a:gd name="connsiteY1" fmla="*/ 273881 h 1394162"/>
                <a:gd name="connsiteX2" fmla="*/ 1008137 w 3981481"/>
                <a:gd name="connsiteY2" fmla="*/ 273881 h 1394162"/>
                <a:gd name="connsiteX3" fmla="*/ 1191645 w 3981481"/>
                <a:gd name="connsiteY3" fmla="*/ 0 h 1394162"/>
                <a:gd name="connsiteX4" fmla="*/ 1524186 w 3981481"/>
                <a:gd name="connsiteY4" fmla="*/ 273881 h 1394162"/>
                <a:gd name="connsiteX5" fmla="*/ 3794764 w 3981481"/>
                <a:gd name="connsiteY5" fmla="*/ 273881 h 1394162"/>
                <a:gd name="connsiteX6" fmla="*/ 3981481 w 3981481"/>
                <a:gd name="connsiteY6" fmla="*/ 460598 h 1394162"/>
                <a:gd name="connsiteX7" fmla="*/ 3981481 w 3981481"/>
                <a:gd name="connsiteY7" fmla="*/ 460595 h 1394162"/>
                <a:gd name="connsiteX8" fmla="*/ 3981481 w 3981481"/>
                <a:gd name="connsiteY8" fmla="*/ 460595 h 1394162"/>
                <a:gd name="connsiteX9" fmla="*/ 3981481 w 3981481"/>
                <a:gd name="connsiteY9" fmla="*/ 740665 h 1394162"/>
                <a:gd name="connsiteX10" fmla="*/ 3981481 w 3981481"/>
                <a:gd name="connsiteY10" fmla="*/ 1207445 h 1394162"/>
                <a:gd name="connsiteX11" fmla="*/ 3794764 w 3981481"/>
                <a:gd name="connsiteY11" fmla="*/ 1394162 h 1394162"/>
                <a:gd name="connsiteX12" fmla="*/ 1658950 w 3981481"/>
                <a:gd name="connsiteY12" fmla="*/ 1394162 h 1394162"/>
                <a:gd name="connsiteX13" fmla="*/ 663580 w 3981481"/>
                <a:gd name="connsiteY13" fmla="*/ 1394162 h 1394162"/>
                <a:gd name="connsiteX14" fmla="*/ 663580 w 3981481"/>
                <a:gd name="connsiteY14" fmla="*/ 1394162 h 1394162"/>
                <a:gd name="connsiteX15" fmla="*/ 186717 w 3981481"/>
                <a:gd name="connsiteY15" fmla="*/ 1394162 h 1394162"/>
                <a:gd name="connsiteX16" fmla="*/ 0 w 3981481"/>
                <a:gd name="connsiteY16" fmla="*/ 1207445 h 1394162"/>
                <a:gd name="connsiteX17" fmla="*/ 0 w 3981481"/>
                <a:gd name="connsiteY17" fmla="*/ 740665 h 1394162"/>
                <a:gd name="connsiteX18" fmla="*/ 0 w 3981481"/>
                <a:gd name="connsiteY18" fmla="*/ 460595 h 1394162"/>
                <a:gd name="connsiteX19" fmla="*/ 0 w 3981481"/>
                <a:gd name="connsiteY19" fmla="*/ 460595 h 1394162"/>
                <a:gd name="connsiteX20" fmla="*/ 0 w 3981481"/>
                <a:gd name="connsiteY20" fmla="*/ 460598 h 1394162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1524186 w 3981481"/>
                <a:gd name="connsiteY4" fmla="*/ 299848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2273294 w 3981481"/>
                <a:gd name="connsiteY4" fmla="*/ 311465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1459046 w 3981481"/>
                <a:gd name="connsiteY4" fmla="*/ 299847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56784 w 3981481"/>
                <a:gd name="connsiteY3" fmla="*/ 0 h 1373661"/>
                <a:gd name="connsiteX4" fmla="*/ 1459046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56784 w 3981481"/>
                <a:gd name="connsiteY3" fmla="*/ 0 h 1373661"/>
                <a:gd name="connsiteX4" fmla="*/ 1475330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40499 w 3981481"/>
                <a:gd name="connsiteY3" fmla="*/ 0 h 1373661"/>
                <a:gd name="connsiteX4" fmla="*/ 1475330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40499 w 3981481"/>
                <a:gd name="connsiteY3" fmla="*/ 0 h 1373661"/>
                <a:gd name="connsiteX4" fmla="*/ 1416705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05620 h 1339184"/>
                <a:gd name="connsiteX1" fmla="*/ 186717 w 3981481"/>
                <a:gd name="connsiteY1" fmla="*/ 218903 h 1339184"/>
                <a:gd name="connsiteX2" fmla="*/ 1008137 w 3981481"/>
                <a:gd name="connsiteY2" fmla="*/ 218903 h 1339184"/>
                <a:gd name="connsiteX3" fmla="*/ 1211185 w 3981481"/>
                <a:gd name="connsiteY3" fmla="*/ 0 h 1339184"/>
                <a:gd name="connsiteX4" fmla="*/ 1416705 w 3981481"/>
                <a:gd name="connsiteY4" fmla="*/ 218902 h 1339184"/>
                <a:gd name="connsiteX5" fmla="*/ 3794764 w 3981481"/>
                <a:gd name="connsiteY5" fmla="*/ 218903 h 1339184"/>
                <a:gd name="connsiteX6" fmla="*/ 3981481 w 3981481"/>
                <a:gd name="connsiteY6" fmla="*/ 405620 h 1339184"/>
                <a:gd name="connsiteX7" fmla="*/ 3981481 w 3981481"/>
                <a:gd name="connsiteY7" fmla="*/ 405617 h 1339184"/>
                <a:gd name="connsiteX8" fmla="*/ 3981481 w 3981481"/>
                <a:gd name="connsiteY8" fmla="*/ 405617 h 1339184"/>
                <a:gd name="connsiteX9" fmla="*/ 3981481 w 3981481"/>
                <a:gd name="connsiteY9" fmla="*/ 685687 h 1339184"/>
                <a:gd name="connsiteX10" fmla="*/ 3981481 w 3981481"/>
                <a:gd name="connsiteY10" fmla="*/ 1152467 h 1339184"/>
                <a:gd name="connsiteX11" fmla="*/ 3794764 w 3981481"/>
                <a:gd name="connsiteY11" fmla="*/ 1339184 h 1339184"/>
                <a:gd name="connsiteX12" fmla="*/ 1658950 w 3981481"/>
                <a:gd name="connsiteY12" fmla="*/ 1339184 h 1339184"/>
                <a:gd name="connsiteX13" fmla="*/ 663580 w 3981481"/>
                <a:gd name="connsiteY13" fmla="*/ 1339184 h 1339184"/>
                <a:gd name="connsiteX14" fmla="*/ 663580 w 3981481"/>
                <a:gd name="connsiteY14" fmla="*/ 1339184 h 1339184"/>
                <a:gd name="connsiteX15" fmla="*/ 186717 w 3981481"/>
                <a:gd name="connsiteY15" fmla="*/ 1339184 h 1339184"/>
                <a:gd name="connsiteX16" fmla="*/ 0 w 3981481"/>
                <a:gd name="connsiteY16" fmla="*/ 1152467 h 1339184"/>
                <a:gd name="connsiteX17" fmla="*/ 0 w 3981481"/>
                <a:gd name="connsiteY17" fmla="*/ 685687 h 1339184"/>
                <a:gd name="connsiteX18" fmla="*/ 0 w 3981481"/>
                <a:gd name="connsiteY18" fmla="*/ 405617 h 1339184"/>
                <a:gd name="connsiteX19" fmla="*/ 0 w 3981481"/>
                <a:gd name="connsiteY19" fmla="*/ 405617 h 1339184"/>
                <a:gd name="connsiteX20" fmla="*/ 0 w 3981481"/>
                <a:gd name="connsiteY20" fmla="*/ 405620 h 1339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981481" h="1339184">
                  <a:moveTo>
                    <a:pt x="0" y="405620"/>
                  </a:moveTo>
                  <a:cubicBezTo>
                    <a:pt x="0" y="302499"/>
                    <a:pt x="83596" y="218903"/>
                    <a:pt x="186717" y="218903"/>
                  </a:cubicBezTo>
                  <a:lnTo>
                    <a:pt x="1008137" y="218903"/>
                  </a:lnTo>
                  <a:lnTo>
                    <a:pt x="1211185" y="0"/>
                  </a:lnTo>
                  <a:lnTo>
                    <a:pt x="1416705" y="218902"/>
                  </a:lnTo>
                  <a:lnTo>
                    <a:pt x="3794764" y="218903"/>
                  </a:lnTo>
                  <a:cubicBezTo>
                    <a:pt x="3897885" y="218903"/>
                    <a:pt x="3981481" y="302499"/>
                    <a:pt x="3981481" y="405620"/>
                  </a:cubicBezTo>
                  <a:lnTo>
                    <a:pt x="3981481" y="405617"/>
                  </a:lnTo>
                  <a:lnTo>
                    <a:pt x="3981481" y="405617"/>
                  </a:lnTo>
                  <a:lnTo>
                    <a:pt x="3981481" y="685687"/>
                  </a:lnTo>
                  <a:lnTo>
                    <a:pt x="3981481" y="1152467"/>
                  </a:lnTo>
                  <a:cubicBezTo>
                    <a:pt x="3981481" y="1255588"/>
                    <a:pt x="3897885" y="1339184"/>
                    <a:pt x="3794764" y="1339184"/>
                  </a:cubicBezTo>
                  <a:lnTo>
                    <a:pt x="1658950" y="1339184"/>
                  </a:lnTo>
                  <a:lnTo>
                    <a:pt x="663580" y="1339184"/>
                  </a:lnTo>
                  <a:lnTo>
                    <a:pt x="663580" y="1339184"/>
                  </a:lnTo>
                  <a:lnTo>
                    <a:pt x="186717" y="1339184"/>
                  </a:lnTo>
                  <a:cubicBezTo>
                    <a:pt x="83596" y="1339184"/>
                    <a:pt x="0" y="1255588"/>
                    <a:pt x="0" y="1152467"/>
                  </a:cubicBezTo>
                  <a:lnTo>
                    <a:pt x="0" y="685687"/>
                  </a:lnTo>
                  <a:lnTo>
                    <a:pt x="0" y="405617"/>
                  </a:lnTo>
                  <a:lnTo>
                    <a:pt x="0" y="405617"/>
                  </a:lnTo>
                  <a:lnTo>
                    <a:pt x="0" y="40562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635444" y="5040000"/>
              <a:ext cx="3570208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どんな関連性を表す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のか、線や矢印の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上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書いておきましょう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。</a:t>
              </a:r>
            </a:p>
          </p:txBody>
        </p:sp>
      </p:grpSp>
      <p:sp>
        <p:nvSpPr>
          <p:cNvPr id="37" name="四角形: 角を丸くする 16"/>
          <p:cNvSpPr/>
          <p:nvPr/>
        </p:nvSpPr>
        <p:spPr>
          <a:xfrm>
            <a:off x="8532000" y="36000"/>
            <a:ext cx="540000" cy="337542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fld id="{0B8F5403-6ED0-4075-997E-32A57592D0D7}" type="slidenum">
              <a:rPr lang="ja-JP" altLang="en-US" sz="14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fld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540000" y="540000"/>
            <a:ext cx="8460000" cy="338554"/>
            <a:chOff x="540000" y="36000"/>
            <a:chExt cx="8460000" cy="338554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540000" y="36000"/>
              <a:ext cx="8460000" cy="338554"/>
              <a:chOff x="540000" y="3295723"/>
              <a:chExt cx="8460000" cy="338554"/>
            </a:xfrm>
          </p:grpSpPr>
          <p:cxnSp>
            <p:nvCxnSpPr>
              <p:cNvPr id="49" name="直線コネクタ 48"/>
              <p:cNvCxnSpPr/>
              <p:nvPr/>
            </p:nvCxnSpPr>
            <p:spPr>
              <a:xfrm>
                <a:off x="540000" y="3619723"/>
                <a:ext cx="8460000" cy="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テキスト ボックス 49"/>
              <p:cNvSpPr txBox="1"/>
              <p:nvPr/>
            </p:nvSpPr>
            <p:spPr>
              <a:xfrm>
                <a:off x="3969039" y="3295723"/>
                <a:ext cx="14157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学年・教科等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792000" y="36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8172000" y="36000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全体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0" y="1080000"/>
            <a:ext cx="430887" cy="5738554"/>
            <a:chOff x="0" y="1080000"/>
            <a:chExt cx="430887" cy="5738554"/>
          </a:xfrm>
        </p:grpSpPr>
        <p:grpSp>
          <p:nvGrpSpPr>
            <p:cNvPr id="52" name="グループ化 51"/>
            <p:cNvGrpSpPr/>
            <p:nvPr/>
          </p:nvGrpSpPr>
          <p:grpSpPr>
            <a:xfrm>
              <a:off x="0" y="1368000"/>
              <a:ext cx="430887" cy="5040000"/>
              <a:chOff x="77273" y="1260912"/>
              <a:chExt cx="430887" cy="5040000"/>
            </a:xfrm>
          </p:grpSpPr>
          <p:cxnSp>
            <p:nvCxnSpPr>
              <p:cNvPr id="55" name="直線コネクタ 54"/>
              <p:cNvCxnSpPr/>
              <p:nvPr/>
            </p:nvCxnSpPr>
            <p:spPr>
              <a:xfrm>
                <a:off x="292716" y="1260912"/>
                <a:ext cx="0" cy="504000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テキスト ボックス 55"/>
              <p:cNvSpPr txBox="1"/>
              <p:nvPr/>
            </p:nvSpPr>
            <p:spPr>
              <a:xfrm>
                <a:off x="77273" y="3221785"/>
                <a:ext cx="430887" cy="11182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着手容易性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53" name="テキスト ボックス 52"/>
            <p:cNvSpPr txBox="1"/>
            <p:nvPr/>
          </p:nvSpPr>
          <p:spPr>
            <a:xfrm>
              <a:off x="36000" y="10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高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36000" y="64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低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44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55516" y="2667339"/>
            <a:ext cx="803296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各グループでまとめた方略マップを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共通点や相違点などに着目しながら、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自由に見て回りましょう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0152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ギャラリーウォーク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共有</a:t>
            </a:r>
            <a:endParaRPr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103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4684" y="2667339"/>
            <a:ext cx="849463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「今後充実を図りたいこと」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「新たに取り入れてみたいこと」などを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省察用の用紙に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記入しましょう。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15279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省察とまとめ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省察</a:t>
            </a:r>
          </a:p>
        </p:txBody>
      </p:sp>
    </p:spTree>
    <p:extLst>
      <p:ext uri="{BB962C8B-B14F-4D97-AF65-F5344CB8AC3E}">
        <p14:creationId xmlns:p14="http://schemas.microsoft.com/office/powerpoint/2010/main" val="399529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252</Words>
  <Application>Microsoft Office PowerPoint</Application>
  <PresentationFormat>画面に合わせる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2017-10-18T04:46:23Z</dcterms:created>
  <dcterms:modified xsi:type="dcterms:W3CDTF">2017-11-16T08:24:19Z</dcterms:modified>
</cp:coreProperties>
</file>