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64" r:id="rId4"/>
    <p:sldId id="265" r:id="rId5"/>
    <p:sldId id="266" r:id="rId6"/>
    <p:sldId id="268" r:id="rId7"/>
    <p:sldId id="267" r:id="rId8"/>
    <p:sldId id="262" r:id="rId9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70C0"/>
    <a:srgbClr val="09A226"/>
    <a:srgbClr val="783232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4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760313CB-054E-4136-9BCA-9D4E6C3FD6BB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91307BA5-9126-405F-8C5A-FF70199BBD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77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05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5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2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8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9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18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441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65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7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387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92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11F6-1935-4289-9235-47A33BC1A3E8}" type="datetimeFigureOut">
              <a:rPr kumimoji="1" lang="ja-JP" altLang="en-US" smtClean="0"/>
              <a:t>2017/11/16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66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nits.go.jp/materials/intramural/004.htm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64477" y="27935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目的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56477" y="324965"/>
            <a:ext cx="108000" cy="43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56477" y="1222154"/>
            <a:ext cx="8640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NITS</a:t>
            </a:r>
            <a:r>
              <a:rPr kumimoji="1" lang="ja-JP" altLang="en-US" sz="6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研修</a:t>
            </a:r>
            <a:r>
              <a:rPr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教材</a:t>
            </a:r>
            <a:r>
              <a:rPr lang="ja-JP" altLang="en-US" sz="6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を活用した演習を通して、</a:t>
            </a:r>
            <a:r>
              <a:rPr kumimoji="1" lang="ja-JP" altLang="en-US" sz="6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これまでの授業を３場面で振り返り、明日からの授業改善の手がかりをつかむ。</a:t>
            </a:r>
            <a:endParaRPr kumimoji="1" lang="ja-JP" altLang="en-US" sz="6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828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4477" y="279355"/>
            <a:ext cx="1893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研修の流れ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56477" y="324965"/>
            <a:ext cx="108000" cy="43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987064"/>
              </p:ext>
            </p:extLst>
          </p:nvPr>
        </p:nvGraphicFramePr>
        <p:xfrm>
          <a:off x="92764" y="1217483"/>
          <a:ext cx="8803713" cy="46939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117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0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5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/>
                        <a:t>流　　　　　れ</a:t>
                      </a:r>
                      <a:endParaRPr kumimoji="1" lang="ja-JP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/>
                        <a:t>時　間</a:t>
                      </a:r>
                      <a:endParaRPr kumimoji="1" lang="ja-JP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1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+mj-ea"/>
                          <a:ea typeface="+mj-ea"/>
                        </a:rPr>
                        <a:t>研修の説明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baseline="0" dirty="0" smtClean="0">
                          <a:latin typeface="+mj-ea"/>
                          <a:ea typeface="+mj-ea"/>
                        </a:rPr>
                        <a:t>  </a:t>
                      </a:r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3600" dirty="0" smtClean="0">
                          <a:latin typeface="+mj-ea"/>
                          <a:ea typeface="+mj-ea"/>
                        </a:rPr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2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これまでの授業を振り返る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baseline="0" dirty="0" smtClean="0">
                          <a:latin typeface="+mj-ea"/>
                          <a:ea typeface="+mj-ea"/>
                        </a:rPr>
                        <a:t>  </a:t>
                      </a:r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3600" dirty="0" smtClean="0">
                          <a:latin typeface="+mj-ea"/>
                          <a:ea typeface="+mj-ea"/>
                        </a:rPr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3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動画視聴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30</a:t>
                      </a:r>
                      <a:r>
                        <a:rPr kumimoji="1" lang="ja-JP" altLang="en-US" sz="3600" dirty="0" smtClean="0">
                          <a:latin typeface="+mj-ea"/>
                          <a:ea typeface="+mj-ea"/>
                        </a:rPr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4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これからの授業を考える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3600" dirty="0" smtClean="0">
                          <a:latin typeface="+mj-ea"/>
                          <a:ea typeface="+mj-ea"/>
                        </a:rPr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共有</a:t>
                      </a:r>
                      <a:endParaRPr kumimoji="1" lang="en-US" altLang="ja-JP" sz="36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baseline="0" dirty="0" smtClean="0">
                          <a:latin typeface="+mj-ea"/>
                          <a:ea typeface="+mj-ea"/>
                        </a:rPr>
                        <a:t>  </a:t>
                      </a:r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3600" dirty="0" smtClean="0">
                          <a:latin typeface="+mj-ea"/>
                          <a:ea typeface="+mj-ea"/>
                        </a:rPr>
                        <a:t>分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2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6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kumimoji="1" lang="ja-JP" altLang="en-US" sz="3600" b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 UI" panose="020B0604030504040204" pitchFamily="50" charset="-128"/>
                        </a:rPr>
                        <a:t>省察</a:t>
                      </a:r>
                      <a:endParaRPr kumimoji="1" lang="en-US" altLang="ja-JP" sz="36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aseline="0" dirty="0" smtClean="0">
                          <a:latin typeface="+mj-ea"/>
                          <a:ea typeface="+mj-ea"/>
                        </a:rPr>
                        <a:t>　　　　  </a:t>
                      </a:r>
                      <a:r>
                        <a:rPr kumimoji="1" lang="en-US" altLang="ja-JP" sz="3600" dirty="0" smtClean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3600" dirty="0" smtClean="0">
                          <a:latin typeface="+mj-ea"/>
                          <a:ea typeface="+mj-ea"/>
                        </a:rPr>
                        <a:t>分</a:t>
                      </a:r>
                      <a:endParaRPr kumimoji="1" lang="ja-JP" altLang="en-US" sz="36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 UI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01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7539" y="669228"/>
            <a:ext cx="902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6478" y="1893977"/>
            <a:ext cx="8639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以下の３場面で振り返りましょう。</a:t>
            </a:r>
            <a:endParaRPr lang="en-US" altLang="ja-JP" sz="4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4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① 課題設定・見通しの場面</a:t>
            </a:r>
            <a:endParaRPr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② グループ学習等学び合いの場面</a:t>
            </a:r>
            <a:endParaRPr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③ 振り返りの場面</a:t>
            </a:r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996105" y="302118"/>
            <a:ext cx="6360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これまでの授業を振り返る</a:t>
            </a:r>
            <a:endParaRPr kumimoji="1" lang="ja-JP" altLang="en-US" sz="48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982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7537" y="669228"/>
            <a:ext cx="902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2018938" y="253729"/>
            <a:ext cx="5417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動画視聴</a:t>
            </a:r>
            <a:endParaRPr kumimoji="1" lang="ja-JP" altLang="en-US" sz="48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" name="図 1">
            <a:hlinkClick r:id="rId2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0068" y="2017637"/>
            <a:ext cx="7072818" cy="396633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317500" dist="38100" dir="5400000" sx="103000" sy="103000" algn="t" rotWithShape="0">
              <a:prstClr val="black">
                <a:alpha val="52000"/>
              </a:prstClr>
            </a:outerShdw>
          </a:effectLst>
        </p:spPr>
      </p:pic>
      <p:sp>
        <p:nvSpPr>
          <p:cNvPr id="3" name="テキスト ボックス 2"/>
          <p:cNvSpPr txBox="1"/>
          <p:nvPr/>
        </p:nvSpPr>
        <p:spPr>
          <a:xfrm>
            <a:off x="4576477" y="6301470"/>
            <a:ext cx="4363114" cy="305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※</a:t>
            </a:r>
            <a:r>
              <a:rPr kumimoji="1" lang="ja-JP" altLang="en-US" sz="1400" dirty="0" smtClean="0"/>
              <a:t>動画を再生するには、上の画像をクリックしてください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55363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7539" y="669228"/>
            <a:ext cx="902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6478" y="1670971"/>
            <a:ext cx="8639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動画の内容を自分の授業と繋げて</a:t>
            </a:r>
            <a:r>
              <a:rPr lang="ja-JP" altLang="en-US" sz="48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具体的</a:t>
            </a:r>
            <a:r>
              <a:rPr lang="ja-JP" altLang="en-US" sz="480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な場面</a:t>
            </a:r>
            <a:r>
              <a:rPr lang="ja-JP" altLang="en-US" sz="48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で考えてみましょう。</a:t>
            </a:r>
            <a:endParaRPr lang="en-US" altLang="ja-JP" sz="4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996105" y="302118"/>
            <a:ext cx="6360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これから</a:t>
            </a:r>
            <a:r>
              <a:rPr lang="ja-JP" altLang="en-US" sz="48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の授業を考える</a:t>
            </a:r>
            <a:endParaRPr kumimoji="1" lang="ja-JP" altLang="en-US" sz="48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929" y="3240631"/>
            <a:ext cx="8295096" cy="304698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例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6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サイコロを２つ使った確率の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実験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で、予想と実験結果のズレから来る</a:t>
            </a:r>
            <a:r>
              <a:rPr lang="ja-JP" altLang="en-US" sz="28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違和感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を高める導入をしてみよう。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子供自身に、</a:t>
            </a:r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歴史上の様々な人物の視点から物事を考えることができたか</a:t>
            </a:r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という視点で授業を振り返らせることで、</a:t>
            </a:r>
            <a:r>
              <a:rPr lang="ja-JP" altLang="en-US" sz="28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自己変容への気付き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を促そう。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900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7539" y="669228"/>
            <a:ext cx="902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996105" y="302118"/>
            <a:ext cx="6360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これから</a:t>
            </a:r>
            <a:r>
              <a:rPr lang="ja-JP" altLang="en-US" sz="48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の授業を考える</a:t>
            </a:r>
            <a:endParaRPr kumimoji="1" lang="ja-JP" altLang="en-US" sz="48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98947" y="1716710"/>
            <a:ext cx="8497529" cy="5201424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Point 1</a:t>
            </a: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〇課題を設定する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・問題状況に対する違和感　・理想状況に対する憧れ　など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〇見通しを持つ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・学習の過程への見通し　・学習の到達点への見通し　など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Point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〇音声言語で学び合う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・どのような情報を持っているか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・どのような処理を期待するか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・どのような成果を願うか　　など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Point 3</a:t>
            </a: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〇文字言語で振り返る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・事実の確認　　・関係性や一般化の生成　　・自己変容への気付き　など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このスライドは個人の活動のときにスクリーンに掲示し続けてください。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316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922" y="4353142"/>
            <a:ext cx="2527109" cy="252710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7542" y="693356"/>
            <a:ext cx="902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共有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079825" y="279085"/>
            <a:ext cx="6816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33CC33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近くの先生と共有</a:t>
            </a:r>
            <a:endParaRPr kumimoji="1" lang="ja-JP" altLang="en-US" sz="4800" dirty="0">
              <a:solidFill>
                <a:srgbClr val="33CC33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56477" y="1801152"/>
            <a:ext cx="888752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視点</a:t>
            </a:r>
            <a:endParaRPr lang="en-US" altLang="ja-JP" sz="5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5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自分の考えとの</a:t>
            </a:r>
            <a:r>
              <a:rPr kumimoji="1" lang="ja-JP" altLang="en-US" sz="5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違い</a:t>
            </a:r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に着目！</a:t>
            </a:r>
            <a:endParaRPr kumimoji="1" lang="ja-JP" altLang="en-US" sz="5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606050" y="3959112"/>
            <a:ext cx="6717323" cy="2030073"/>
          </a:xfrm>
          <a:prstGeom prst="wedgeRoundRectCallout">
            <a:avLst>
              <a:gd name="adj1" fmla="val 58435"/>
              <a:gd name="adj2" fmla="val -2211"/>
              <a:gd name="adj3" fmla="val 16667"/>
            </a:avLst>
          </a:prstGeom>
          <a:ln w="50800">
            <a:solidFill>
              <a:srgbClr val="33CC3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/>
              <a:t>私は振り返りの場面を</a:t>
            </a:r>
            <a:r>
              <a:rPr kumimoji="1" lang="en-US" altLang="ja-JP" sz="3600" dirty="0" smtClean="0"/>
              <a:t>『</a:t>
            </a:r>
            <a:r>
              <a:rPr kumimoji="1" lang="ja-JP" altLang="en-US" sz="3600" dirty="0" smtClean="0"/>
              <a:t>一般化</a:t>
            </a:r>
            <a:r>
              <a:rPr kumimoji="1" lang="en-US" altLang="ja-JP" sz="3600" dirty="0" smtClean="0"/>
              <a:t>』</a:t>
            </a:r>
            <a:r>
              <a:rPr lang="ja-JP" altLang="en-US" sz="3600" dirty="0" smtClean="0"/>
              <a:t>を中心に考えたけど</a:t>
            </a:r>
            <a:r>
              <a:rPr kumimoji="1" lang="ja-JP" altLang="en-US" sz="3600" dirty="0" smtClean="0"/>
              <a:t>〇〇先生は</a:t>
            </a:r>
            <a:r>
              <a:rPr kumimoji="1" lang="en-US" altLang="ja-JP" sz="3600" dirty="0" smtClean="0"/>
              <a:t>『</a:t>
            </a:r>
            <a:r>
              <a:rPr kumimoji="1" lang="ja-JP" altLang="en-US" sz="3600" dirty="0" smtClean="0"/>
              <a:t>事実の確認</a:t>
            </a:r>
            <a:r>
              <a:rPr kumimoji="1" lang="en-US" altLang="ja-JP" sz="3600" dirty="0" smtClean="0"/>
              <a:t>』</a:t>
            </a:r>
            <a:r>
              <a:rPr kumimoji="1" lang="ja-JP" altLang="en-US" sz="3600" dirty="0" smtClean="0"/>
              <a:t>を大切にしたんだ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00065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57542" y="693356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省察</a:t>
            </a: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テキスト ボックス 6"/>
          <p:cNvSpPr txBox="1"/>
          <p:nvPr/>
        </p:nvSpPr>
        <p:spPr>
          <a:xfrm>
            <a:off x="422892" y="3010381"/>
            <a:ext cx="830717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5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個人が今後特に取り組みたいと考えたことをかきましょう！</a:t>
            </a:r>
            <a:endParaRPr kumimoji="1" lang="ja-JP" altLang="en-US" sz="5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79825" y="279085"/>
            <a:ext cx="6816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パッとリフレクションシート</a:t>
            </a:r>
            <a:endParaRPr kumimoji="1" lang="ja-JP" altLang="en-US" sz="4800" dirty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336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201</Words>
  <Application>Microsoft Office PowerPoint</Application>
  <PresentationFormat>画面に合わせる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2017-10-16T07:20:08Z</dcterms:created>
  <dcterms:modified xsi:type="dcterms:W3CDTF">2017-11-16T08:22:51Z</dcterms:modified>
</cp:coreProperties>
</file>