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96" r:id="rId1"/>
  </p:sldMasterIdLst>
  <p:notesMasterIdLst>
    <p:notesMasterId r:id="rId19"/>
  </p:notesMasterIdLst>
  <p:handoutMasterIdLst>
    <p:handoutMasterId r:id="rId20"/>
  </p:handoutMasterIdLst>
  <p:sldIdLst>
    <p:sldId id="1685" r:id="rId2"/>
    <p:sldId id="1655" r:id="rId3"/>
    <p:sldId id="1827" r:id="rId4"/>
    <p:sldId id="1793" r:id="rId5"/>
    <p:sldId id="1832" r:id="rId6"/>
    <p:sldId id="1825" r:id="rId7"/>
    <p:sldId id="1826" r:id="rId8"/>
    <p:sldId id="1828" r:id="rId9"/>
    <p:sldId id="1829" r:id="rId10"/>
    <p:sldId id="1833" r:id="rId11"/>
    <p:sldId id="1834" r:id="rId12"/>
    <p:sldId id="1831" r:id="rId13"/>
    <p:sldId id="1835" r:id="rId14"/>
    <p:sldId id="1830" r:id="rId15"/>
    <p:sldId id="1822" r:id="rId16"/>
    <p:sldId id="1836" r:id="rId17"/>
    <p:sldId id="1796" r:id="rId18"/>
  </p:sldIdLst>
  <p:sldSz cx="9144000" cy="6858000" type="screen4x3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9AD14320-1879-49EB-B90F-A86D04D21FF2}">
          <p14:sldIdLst>
            <p14:sldId id="1685"/>
            <p14:sldId id="1655"/>
            <p14:sldId id="1827"/>
            <p14:sldId id="1793"/>
            <p14:sldId id="1832"/>
            <p14:sldId id="1825"/>
            <p14:sldId id="1826"/>
            <p14:sldId id="1828"/>
            <p14:sldId id="1829"/>
            <p14:sldId id="1833"/>
            <p14:sldId id="1834"/>
            <p14:sldId id="1831"/>
            <p14:sldId id="1835"/>
            <p14:sldId id="1830"/>
            <p14:sldId id="1822"/>
            <p14:sldId id="1836"/>
            <p14:sldId id="179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CFFCC"/>
    <a:srgbClr val="CCECFF"/>
    <a:srgbClr val="21C5FF"/>
    <a:srgbClr val="FFA7A9"/>
    <a:srgbClr val="FFFF66"/>
    <a:srgbClr val="FFCC00"/>
    <a:srgbClr val="FFFF00"/>
    <a:srgbClr val="FFFF99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35" autoAdjust="0"/>
    <p:restoredTop sz="72473" autoAdjust="0"/>
  </p:normalViewPr>
  <p:slideViewPr>
    <p:cSldViewPr>
      <p:cViewPr varScale="1">
        <p:scale>
          <a:sx n="79" d="100"/>
          <a:sy n="79" d="100"/>
        </p:scale>
        <p:origin x="996" y="78"/>
      </p:cViewPr>
      <p:guideLst>
        <p:guide orient="horz" pos="211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1716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4" y="2"/>
            <a:ext cx="4307046" cy="341542"/>
          </a:xfrm>
          <a:prstGeom prst="rect">
            <a:avLst/>
          </a:prstGeom>
        </p:spPr>
        <p:txBody>
          <a:bodyPr vert="horz" lIns="91478" tIns="45734" rIns="91478" bIns="4573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29994" y="2"/>
            <a:ext cx="4307046" cy="341542"/>
          </a:xfrm>
          <a:prstGeom prst="rect">
            <a:avLst/>
          </a:prstGeom>
        </p:spPr>
        <p:txBody>
          <a:bodyPr vert="horz" lIns="91478" tIns="45734" rIns="91478" bIns="45734" rtlCol="0"/>
          <a:lstStyle>
            <a:lvl1pPr algn="r">
              <a:defRPr sz="1200"/>
            </a:lvl1pPr>
          </a:lstStyle>
          <a:p>
            <a:fld id="{8F1CE61D-6E7E-49E3-8D94-304D806E3C68}" type="datetime3">
              <a:rPr kumimoji="1" lang="ja-JP" altLang="en-US" smtClean="0"/>
              <a:t>平成29年11月16日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4" y="6465659"/>
            <a:ext cx="4307046" cy="341542"/>
          </a:xfrm>
          <a:prstGeom prst="rect">
            <a:avLst/>
          </a:prstGeom>
        </p:spPr>
        <p:txBody>
          <a:bodyPr vert="horz" lIns="91478" tIns="45734" rIns="91478" bIns="4573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29994" y="6465659"/>
            <a:ext cx="4307046" cy="341542"/>
          </a:xfrm>
          <a:prstGeom prst="rect">
            <a:avLst/>
          </a:prstGeom>
        </p:spPr>
        <p:txBody>
          <a:bodyPr vert="horz" lIns="91478" tIns="45734" rIns="91478" bIns="45734" rtlCol="0" anchor="b"/>
          <a:lstStyle>
            <a:lvl1pPr algn="r">
              <a:defRPr sz="1200"/>
            </a:lvl1pPr>
          </a:lstStyle>
          <a:p>
            <a:fld id="{1D369E39-D323-4103-9DFA-47DB9CB5BD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574003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4" y="2"/>
            <a:ext cx="4307046" cy="341542"/>
          </a:xfrm>
          <a:prstGeom prst="rect">
            <a:avLst/>
          </a:prstGeom>
        </p:spPr>
        <p:txBody>
          <a:bodyPr vert="horz" lIns="91478" tIns="45734" rIns="91478" bIns="4573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994" y="2"/>
            <a:ext cx="4307046" cy="341542"/>
          </a:xfrm>
          <a:prstGeom prst="rect">
            <a:avLst/>
          </a:prstGeom>
        </p:spPr>
        <p:txBody>
          <a:bodyPr vert="horz" lIns="91478" tIns="45734" rIns="91478" bIns="45734" rtlCol="0"/>
          <a:lstStyle>
            <a:lvl1pPr algn="r">
              <a:defRPr sz="1200"/>
            </a:lvl1pPr>
          </a:lstStyle>
          <a:p>
            <a:fld id="{6530317D-C4E6-4D19-A388-F3BFD88173D7}" type="datetime3">
              <a:rPr kumimoji="1" lang="ja-JP" altLang="en-US" smtClean="0"/>
              <a:t>平成29年11月16日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40113" y="852488"/>
            <a:ext cx="3059112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78" tIns="45734" rIns="91478" bIns="4573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5" y="3275974"/>
            <a:ext cx="7951470" cy="2680335"/>
          </a:xfrm>
          <a:prstGeom prst="rect">
            <a:avLst/>
          </a:prstGeom>
        </p:spPr>
        <p:txBody>
          <a:bodyPr vert="horz" lIns="91478" tIns="45734" rIns="91478" bIns="4573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4" y="6465659"/>
            <a:ext cx="4307046" cy="341542"/>
          </a:xfrm>
          <a:prstGeom prst="rect">
            <a:avLst/>
          </a:prstGeom>
        </p:spPr>
        <p:txBody>
          <a:bodyPr vert="horz" lIns="91478" tIns="45734" rIns="91478" bIns="4573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994" y="6465659"/>
            <a:ext cx="4307046" cy="341542"/>
          </a:xfrm>
          <a:prstGeom prst="rect">
            <a:avLst/>
          </a:prstGeom>
        </p:spPr>
        <p:txBody>
          <a:bodyPr vert="horz" lIns="91478" tIns="45734" rIns="91478" bIns="45734" rtlCol="0" anchor="b"/>
          <a:lstStyle>
            <a:lvl1pPr algn="r">
              <a:defRPr sz="1200"/>
            </a:lvl1pPr>
          </a:lstStyle>
          <a:p>
            <a:fld id="{8E486F06-0E1D-437B-9F42-3F927AC94E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85689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530317D-C4E6-4D19-A388-F3BFD88173D7}" type="datetime3">
              <a:rPr kumimoji="1" lang="ja-JP" altLang="en-US" smtClean="0"/>
              <a:t>平成29年11月16日</a:t>
            </a:fld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486F06-0E1D-437B-9F42-3F927AC94EA6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061895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530317D-C4E6-4D19-A388-F3BFD88173D7}" type="datetime3">
              <a:rPr kumimoji="1" lang="ja-JP" altLang="en-US" smtClean="0"/>
              <a:t>平成29年11月16日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486F06-0E1D-437B-9F42-3F927AC94EA6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3343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530317D-C4E6-4D19-A388-F3BFD88173D7}" type="datetime3">
              <a:rPr kumimoji="1" lang="ja-JP" altLang="en-US" smtClean="0"/>
              <a:t>平成29年11月16日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486F06-0E1D-437B-9F42-3F927AC94EA6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97814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530317D-C4E6-4D19-A388-F3BFD88173D7}" type="datetime3">
              <a:rPr kumimoji="1" lang="ja-JP" altLang="en-US" smtClean="0"/>
              <a:t>平成29年11月16日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486F06-0E1D-437B-9F42-3F927AC94EA6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13696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530317D-C4E6-4D19-A388-F3BFD88173D7}" type="datetime3">
              <a:rPr kumimoji="1" lang="ja-JP" altLang="en-US" smtClean="0"/>
              <a:t>平成29年11月16日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486F06-0E1D-437B-9F42-3F927AC94EA6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28829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>
              <a:latin typeface="+mj-ea"/>
              <a:ea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9732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>
              <a:latin typeface="+mj-ea"/>
              <a:ea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4670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kumimoji="1" lang="en-US" altLang="ja-JP" dirty="0">
              <a:latin typeface="+mj-ea"/>
              <a:ea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327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>
              <a:latin typeface="+mj-ea"/>
              <a:ea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913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>
              <a:latin typeface="+mj-ea"/>
              <a:ea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255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530317D-C4E6-4D19-A388-F3BFD88173D7}" type="datetime3">
              <a:rPr kumimoji="1" lang="ja-JP" altLang="en-US" smtClean="0"/>
              <a:t>平成29年11月16日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486F06-0E1D-437B-9F42-3F927AC94EA6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1693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530317D-C4E6-4D19-A388-F3BFD88173D7}" type="datetime3">
              <a:rPr kumimoji="1" lang="ja-JP" altLang="en-US" smtClean="0"/>
              <a:t>平成29年11月16日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486F06-0E1D-437B-9F42-3F927AC94EA6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00134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530317D-C4E6-4D19-A388-F3BFD88173D7}" type="datetime3">
              <a:rPr kumimoji="1" lang="ja-JP" altLang="en-US" smtClean="0"/>
              <a:t>平成29年11月16日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486F06-0E1D-437B-9F42-3F927AC94EA6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35186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530317D-C4E6-4D19-A388-F3BFD88173D7}" type="datetime3">
              <a:rPr kumimoji="1" lang="ja-JP" altLang="en-US" smtClean="0"/>
              <a:t>平成29年11月16日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486F06-0E1D-437B-9F42-3F927AC94EA6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9788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>
              <a:latin typeface="+mj-ea"/>
              <a:ea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61F05-140B-4037-8034-928B5A1CE5B3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1222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530317D-C4E6-4D19-A388-F3BFD88173D7}" type="datetime3">
              <a:rPr kumimoji="1" lang="ja-JP" altLang="en-US" smtClean="0"/>
              <a:t>平成29年11月16日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486F06-0E1D-437B-9F42-3F927AC94EA6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40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8992D-5868-43E9-853E-3E27F5D2C1CD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6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BAF8-EFC6-46EB-9494-9F7768680DF5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558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D6D4-6458-4B6A-9CDD-89AA946E9CCE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729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9ACB-8753-4DBB-9DA9-AC45EED99CF8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755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6DED1-1216-4A01-AD37-31C4FEE5A1BD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301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22ED7-E9B2-4984-9C06-F427AD430198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998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884C-1E9A-423E-B2FE-904205D85DE2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767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A9D02-58D1-4F95-AD06-EE9379F27175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888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AA48F-F8AF-4A02-B9F7-EBFEDE0C04CE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993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63BB-1422-48B6-A82E-358CB6FE9E18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035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DC7B-F431-43BB-8B8A-360864200D9E}" type="datetime1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118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fld id="{25CC7D10-7A5E-4379-9975-E6324BA98B26}" type="datetime1">
              <a:rPr kumimoji="0" lang="en-US" altLang="ja-JP" smtClean="0">
                <a:solidFill>
                  <a:prstClr val="black">
                    <a:tint val="75000"/>
                  </a:prstClr>
                </a:solidFill>
              </a:rPr>
              <a:t>11/16/2017</a:t>
            </a:fld>
            <a:endParaRPr kumimoji="0"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endParaRPr kumimoji="0"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fld id="{D57F1E4F-1CFF-5643-939E-217C01CDF565}" type="slidenum">
              <a:rPr kumimoji="0"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‹#›</a:t>
            </a:fld>
            <a:endParaRPr kumimoji="0"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558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サブタイトル 8"/>
          <p:cNvSpPr txBox="1">
            <a:spLocks/>
          </p:cNvSpPr>
          <p:nvPr/>
        </p:nvSpPr>
        <p:spPr>
          <a:xfrm>
            <a:off x="216357" y="2200627"/>
            <a:ext cx="8565773" cy="37381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「単元構想メモ」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を用いながら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 algn="ctr">
              <a:buNone/>
            </a:pP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協働して単元を構想することを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 algn="ctr">
              <a:buNone/>
            </a:pP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通して単元</a:t>
            </a:r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計画の手がかり</a:t>
            </a: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endParaRPr lang="en-US" altLang="ja-JP" sz="4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indent="0" algn="ctr">
              <a:buNone/>
            </a:pPr>
            <a:r>
              <a:rPr lang="ja-JP" altLang="en-US" sz="4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つかむ</a:t>
            </a:r>
            <a:r>
              <a:rPr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ことを目指す</a:t>
            </a:r>
            <a:endParaRPr lang="en-US" altLang="ja-JP" sz="4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146049" y="1037827"/>
            <a:ext cx="8775699" cy="5487517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242132" y="404664"/>
            <a:ext cx="1784350" cy="1620000"/>
            <a:chOff x="6598025" y="317500"/>
            <a:chExt cx="1784350" cy="1620000"/>
          </a:xfrm>
          <a:solidFill>
            <a:srgbClr val="FF0000"/>
          </a:solidFill>
        </p:grpSpPr>
        <p:sp>
          <p:nvSpPr>
            <p:cNvPr id="9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6598025" y="665835"/>
              <a:ext cx="17843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目的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83632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7087" y="1703328"/>
            <a:ext cx="6147563" cy="4330672"/>
          </a:xfrm>
          <a:prstGeom prst="rect">
            <a:avLst/>
          </a:prstGeom>
        </p:spPr>
      </p:pic>
      <p:sp>
        <p:nvSpPr>
          <p:cNvPr id="8" name="サブタイトル 2"/>
          <p:cNvSpPr txBox="1">
            <a:spLocks/>
          </p:cNvSpPr>
          <p:nvPr/>
        </p:nvSpPr>
        <p:spPr>
          <a:xfrm>
            <a:off x="146049" y="1037827"/>
            <a:ext cx="8920257" cy="5487517"/>
          </a:xfrm>
          <a:prstGeom prst="rect">
            <a:avLst/>
          </a:prstGeom>
          <a:ln w="57150">
            <a:solidFill>
              <a:srgbClr val="00206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242132" y="404664"/>
            <a:ext cx="1784350" cy="1656385"/>
            <a:chOff x="6598025" y="317500"/>
            <a:chExt cx="1784350" cy="1656385"/>
          </a:xfrm>
        </p:grpSpPr>
        <p:sp>
          <p:nvSpPr>
            <p:cNvPr id="10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6598025" y="527335"/>
              <a:ext cx="178435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4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lang="en-US" altLang="ja-JP" sz="4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4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②</a:t>
              </a:r>
              <a:endParaRPr kumimoji="1" lang="ja-JP" altLang="en-US" sz="4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242133" y="2160941"/>
            <a:ext cx="31057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単元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配列記入</a:t>
            </a:r>
            <a:endParaRPr lang="en-US" altLang="ja-JP" sz="3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↓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個人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endParaRPr lang="en-US" altLang="ja-JP" sz="12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単元配列協議</a:t>
            </a:r>
            <a:endParaRPr lang="en-US" altLang="ja-JP" sz="32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</a:t>
            </a:r>
            <a:r>
              <a:rPr lang="en-US" altLang="ja-JP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kumimoji="1" lang="en-US" altLang="ja-JP" sz="3200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B243452-1D6A-433E-84A7-059292705C14}"/>
              </a:ext>
            </a:extLst>
          </p:cNvPr>
          <p:cNvSpPr txBox="1"/>
          <p:nvPr/>
        </p:nvSpPr>
        <p:spPr>
          <a:xfrm>
            <a:off x="1857390" y="514607"/>
            <a:ext cx="6661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単元</a:t>
            </a:r>
            <a:r>
              <a:rPr lang="ja-JP" altLang="en-US" sz="2800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の配列を考えよう</a:t>
            </a:r>
            <a:endParaRPr kumimoji="1" lang="en-US" altLang="ja-JP" sz="28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3DFD62C-F3BE-4250-AB48-2C1362FF96AD}"/>
              </a:ext>
            </a:extLst>
          </p:cNvPr>
          <p:cNvSpPr txBox="1"/>
          <p:nvPr/>
        </p:nvSpPr>
        <p:spPr>
          <a:xfrm>
            <a:off x="2922550" y="3714942"/>
            <a:ext cx="5933923" cy="1815882"/>
          </a:xfrm>
          <a:prstGeom prst="rect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単元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中心的な課題と課題を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解決</a:t>
            </a:r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する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ための主な</a:t>
            </a:r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方法を単元のどこに位置付け、前後にどのような学習内容や方法を配列すればよいか個人で記述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８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066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図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7087" y="1703328"/>
            <a:ext cx="6147563" cy="4330672"/>
          </a:xfrm>
          <a:prstGeom prst="rect">
            <a:avLst/>
          </a:prstGeom>
        </p:spPr>
      </p:pic>
      <p:sp>
        <p:nvSpPr>
          <p:cNvPr id="8" name="サブタイトル 2"/>
          <p:cNvSpPr txBox="1">
            <a:spLocks/>
          </p:cNvSpPr>
          <p:nvPr/>
        </p:nvSpPr>
        <p:spPr>
          <a:xfrm>
            <a:off x="146049" y="1037827"/>
            <a:ext cx="8920257" cy="5487517"/>
          </a:xfrm>
          <a:prstGeom prst="rect">
            <a:avLst/>
          </a:prstGeom>
          <a:ln w="57150">
            <a:solidFill>
              <a:srgbClr val="00206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242132" y="404664"/>
            <a:ext cx="1784350" cy="1656385"/>
            <a:chOff x="6598025" y="317500"/>
            <a:chExt cx="1784350" cy="1656385"/>
          </a:xfrm>
        </p:grpSpPr>
        <p:sp>
          <p:nvSpPr>
            <p:cNvPr id="10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6598025" y="527335"/>
              <a:ext cx="178435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4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lang="en-US" altLang="ja-JP" sz="4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4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②</a:t>
              </a:r>
              <a:endParaRPr kumimoji="1" lang="ja-JP" altLang="en-US" sz="4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242133" y="2160941"/>
            <a:ext cx="31057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単元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配列記入</a:t>
            </a:r>
            <a:endParaRPr lang="en-US" altLang="ja-JP" sz="3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↓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個人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endParaRPr lang="en-US" altLang="ja-JP" sz="12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単元配列協議</a:t>
            </a:r>
            <a:endParaRPr lang="en-US" altLang="ja-JP" sz="32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</a:t>
            </a:r>
            <a:r>
              <a:rPr lang="en-US" altLang="ja-JP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kumimoji="1" lang="en-US" altLang="ja-JP" sz="3200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B243452-1D6A-433E-84A7-059292705C14}"/>
              </a:ext>
            </a:extLst>
          </p:cNvPr>
          <p:cNvSpPr txBox="1"/>
          <p:nvPr/>
        </p:nvSpPr>
        <p:spPr>
          <a:xfrm>
            <a:off x="1857390" y="514607"/>
            <a:ext cx="6661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単元</a:t>
            </a:r>
            <a:r>
              <a:rPr lang="ja-JP" altLang="en-US" sz="2800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の配列を考えよう</a:t>
            </a:r>
            <a:endParaRPr kumimoji="1" lang="en-US" altLang="ja-JP" sz="28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3DFD62C-F3BE-4250-AB48-2C1362FF96AD}"/>
              </a:ext>
            </a:extLst>
          </p:cNvPr>
          <p:cNvSpPr txBox="1"/>
          <p:nvPr/>
        </p:nvSpPr>
        <p:spPr>
          <a:xfrm>
            <a:off x="2922550" y="3714942"/>
            <a:ext cx="5933923" cy="1815882"/>
          </a:xfrm>
          <a:prstGeom prst="rect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単元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中心的な課題と課題を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解決</a:t>
            </a:r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する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ための主な</a:t>
            </a:r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方法を単元のどこに位置付け、前後にどのような学習内容や方法を配列すればよいか個人で記述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９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メモ 15"/>
          <p:cNvSpPr/>
          <p:nvPr/>
        </p:nvSpPr>
        <p:spPr>
          <a:xfrm>
            <a:off x="242132" y="3348864"/>
            <a:ext cx="1784631" cy="865442"/>
          </a:xfrm>
          <a:prstGeom prst="foldedCorner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学習内容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メモ 16"/>
          <p:cNvSpPr/>
          <p:nvPr/>
        </p:nvSpPr>
        <p:spPr>
          <a:xfrm>
            <a:off x="394532" y="3501264"/>
            <a:ext cx="1784631" cy="865442"/>
          </a:xfrm>
          <a:prstGeom prst="foldedCorner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学習内容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メモ 17"/>
          <p:cNvSpPr/>
          <p:nvPr/>
        </p:nvSpPr>
        <p:spPr>
          <a:xfrm>
            <a:off x="546932" y="3653664"/>
            <a:ext cx="1784631" cy="865442"/>
          </a:xfrm>
          <a:prstGeom prst="foldedCorner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学習内容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メモ 18"/>
          <p:cNvSpPr/>
          <p:nvPr/>
        </p:nvSpPr>
        <p:spPr>
          <a:xfrm>
            <a:off x="699332" y="3806064"/>
            <a:ext cx="1784631" cy="865442"/>
          </a:xfrm>
          <a:prstGeom prst="foldedCorner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学習内容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0" name="メモ 19"/>
          <p:cNvSpPr/>
          <p:nvPr/>
        </p:nvSpPr>
        <p:spPr>
          <a:xfrm>
            <a:off x="851732" y="3958464"/>
            <a:ext cx="1784631" cy="865442"/>
          </a:xfrm>
          <a:prstGeom prst="foldedCorner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学習内容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メモ 69">
            <a:extLst>
              <a:ext uri="{FF2B5EF4-FFF2-40B4-BE49-F238E27FC236}">
                <a16:creationId xmlns:a16="http://schemas.microsoft.com/office/drawing/2014/main" id="{8949F248-54F4-4E7A-98FB-65FFA4E623A3}"/>
              </a:ext>
            </a:extLst>
          </p:cNvPr>
          <p:cNvSpPr/>
          <p:nvPr/>
        </p:nvSpPr>
        <p:spPr>
          <a:xfrm>
            <a:off x="247047" y="4976306"/>
            <a:ext cx="1784631" cy="847360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方法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2" name="メモ 69">
            <a:extLst>
              <a:ext uri="{FF2B5EF4-FFF2-40B4-BE49-F238E27FC236}">
                <a16:creationId xmlns:a16="http://schemas.microsoft.com/office/drawing/2014/main" id="{8949F248-54F4-4E7A-98FB-65FFA4E623A3}"/>
              </a:ext>
            </a:extLst>
          </p:cNvPr>
          <p:cNvSpPr/>
          <p:nvPr/>
        </p:nvSpPr>
        <p:spPr>
          <a:xfrm>
            <a:off x="399447" y="5128706"/>
            <a:ext cx="1784631" cy="847360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方法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3" name="メモ 69">
            <a:extLst>
              <a:ext uri="{FF2B5EF4-FFF2-40B4-BE49-F238E27FC236}">
                <a16:creationId xmlns:a16="http://schemas.microsoft.com/office/drawing/2014/main" id="{8949F248-54F4-4E7A-98FB-65FFA4E623A3}"/>
              </a:ext>
            </a:extLst>
          </p:cNvPr>
          <p:cNvSpPr/>
          <p:nvPr/>
        </p:nvSpPr>
        <p:spPr>
          <a:xfrm>
            <a:off x="551847" y="5281106"/>
            <a:ext cx="1784631" cy="847360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方法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4" name="メモ 69">
            <a:extLst>
              <a:ext uri="{FF2B5EF4-FFF2-40B4-BE49-F238E27FC236}">
                <a16:creationId xmlns:a16="http://schemas.microsoft.com/office/drawing/2014/main" id="{8949F248-54F4-4E7A-98FB-65FFA4E623A3}"/>
              </a:ext>
            </a:extLst>
          </p:cNvPr>
          <p:cNvSpPr/>
          <p:nvPr/>
        </p:nvSpPr>
        <p:spPr>
          <a:xfrm>
            <a:off x="704247" y="5433506"/>
            <a:ext cx="1784631" cy="847360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方法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メモ 69">
            <a:extLst>
              <a:ext uri="{FF2B5EF4-FFF2-40B4-BE49-F238E27FC236}">
                <a16:creationId xmlns:a16="http://schemas.microsoft.com/office/drawing/2014/main" id="{8949F248-54F4-4E7A-98FB-65FFA4E623A3}"/>
              </a:ext>
            </a:extLst>
          </p:cNvPr>
          <p:cNvSpPr/>
          <p:nvPr/>
        </p:nvSpPr>
        <p:spPr>
          <a:xfrm>
            <a:off x="856647" y="5585906"/>
            <a:ext cx="1784631" cy="847360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方法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94779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1589" y="1703328"/>
            <a:ext cx="6147563" cy="4330672"/>
          </a:xfrm>
          <a:prstGeom prst="rect">
            <a:avLst/>
          </a:prstGeom>
        </p:spPr>
      </p:pic>
      <p:sp>
        <p:nvSpPr>
          <p:cNvPr id="8" name="サブタイトル 2"/>
          <p:cNvSpPr txBox="1">
            <a:spLocks/>
          </p:cNvSpPr>
          <p:nvPr/>
        </p:nvSpPr>
        <p:spPr>
          <a:xfrm>
            <a:off x="146049" y="1037827"/>
            <a:ext cx="8920257" cy="5487517"/>
          </a:xfrm>
          <a:prstGeom prst="rect">
            <a:avLst/>
          </a:prstGeom>
          <a:ln w="57150">
            <a:solidFill>
              <a:srgbClr val="00206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242132" y="404664"/>
            <a:ext cx="1784350" cy="1656385"/>
            <a:chOff x="6598025" y="317500"/>
            <a:chExt cx="1784350" cy="1656385"/>
          </a:xfrm>
        </p:grpSpPr>
        <p:sp>
          <p:nvSpPr>
            <p:cNvPr id="10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6598025" y="527335"/>
              <a:ext cx="178435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4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lang="en-US" altLang="ja-JP" sz="4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4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②</a:t>
              </a:r>
              <a:endParaRPr kumimoji="1" lang="ja-JP" altLang="en-US" sz="4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242133" y="2160941"/>
            <a:ext cx="31057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単元</a:t>
            </a:r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配列記入</a:t>
            </a:r>
            <a:endParaRPr lang="en-US" altLang="ja-JP" sz="32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↓</a:t>
            </a:r>
            <a:r>
              <a:rPr lang="en-US" altLang="ja-JP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個人</a:t>
            </a:r>
            <a:r>
              <a:rPr lang="en-US" altLang="ja-JP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単元配列協議</a:t>
            </a:r>
            <a:endParaRPr lang="en-US" altLang="ja-JP" sz="3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kumimoji="1" lang="en-US" altLang="ja-JP" sz="3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B243452-1D6A-433E-84A7-059292705C14}"/>
              </a:ext>
            </a:extLst>
          </p:cNvPr>
          <p:cNvSpPr txBox="1"/>
          <p:nvPr/>
        </p:nvSpPr>
        <p:spPr>
          <a:xfrm>
            <a:off x="1857390" y="514607"/>
            <a:ext cx="6661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単元</a:t>
            </a:r>
            <a:r>
              <a:rPr lang="ja-JP" altLang="en-US" sz="2800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の配列を考えよう</a:t>
            </a:r>
            <a:endParaRPr kumimoji="1" lang="en-US" altLang="ja-JP" sz="28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3DFD62C-F3BE-4250-AB48-2C1362FF96AD}"/>
              </a:ext>
            </a:extLst>
          </p:cNvPr>
          <p:cNvSpPr txBox="1"/>
          <p:nvPr/>
        </p:nvSpPr>
        <p:spPr>
          <a:xfrm>
            <a:off x="2956894" y="3538995"/>
            <a:ext cx="5933923" cy="1815882"/>
          </a:xfrm>
          <a:prstGeom prst="rect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単元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中心的な課題と課題を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解決</a:t>
            </a:r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する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ための主な</a:t>
            </a:r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方法を単元のどこに位置付け、前後にどのような学習内容や方法を配列すればよいかグループで協議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9666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図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1589" y="1703328"/>
            <a:ext cx="6147563" cy="4330672"/>
          </a:xfrm>
          <a:prstGeom prst="rect">
            <a:avLst/>
          </a:prstGeom>
        </p:spPr>
      </p:pic>
      <p:sp>
        <p:nvSpPr>
          <p:cNvPr id="8" name="サブタイトル 2"/>
          <p:cNvSpPr txBox="1">
            <a:spLocks/>
          </p:cNvSpPr>
          <p:nvPr/>
        </p:nvSpPr>
        <p:spPr>
          <a:xfrm>
            <a:off x="146049" y="1037827"/>
            <a:ext cx="8920257" cy="5487517"/>
          </a:xfrm>
          <a:prstGeom prst="rect">
            <a:avLst/>
          </a:prstGeom>
          <a:ln w="57150">
            <a:solidFill>
              <a:srgbClr val="00206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242132" y="404664"/>
            <a:ext cx="1784350" cy="1656385"/>
            <a:chOff x="6598025" y="317500"/>
            <a:chExt cx="1784350" cy="1656385"/>
          </a:xfrm>
        </p:grpSpPr>
        <p:sp>
          <p:nvSpPr>
            <p:cNvPr id="10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6598025" y="527335"/>
              <a:ext cx="178435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4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lang="en-US" altLang="ja-JP" sz="4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4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②</a:t>
              </a:r>
              <a:endParaRPr kumimoji="1" lang="ja-JP" altLang="en-US" sz="4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242133" y="2160941"/>
            <a:ext cx="31057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単元</a:t>
            </a:r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配列記入</a:t>
            </a:r>
            <a:endParaRPr lang="en-US" altLang="ja-JP" sz="32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↓</a:t>
            </a:r>
            <a:r>
              <a:rPr lang="en-US" altLang="ja-JP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個人</a:t>
            </a:r>
            <a:r>
              <a:rPr lang="en-US" altLang="ja-JP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単元配列協議</a:t>
            </a:r>
            <a:endParaRPr lang="en-US" altLang="ja-JP" sz="3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kumimoji="1" lang="en-US" altLang="ja-JP" sz="3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B243452-1D6A-433E-84A7-059292705C14}"/>
              </a:ext>
            </a:extLst>
          </p:cNvPr>
          <p:cNvSpPr txBox="1"/>
          <p:nvPr/>
        </p:nvSpPr>
        <p:spPr>
          <a:xfrm>
            <a:off x="1857390" y="514607"/>
            <a:ext cx="6661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単元</a:t>
            </a:r>
            <a:r>
              <a:rPr lang="ja-JP" altLang="en-US" sz="2800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の配列を考えよう</a:t>
            </a:r>
            <a:endParaRPr kumimoji="1" lang="en-US" altLang="ja-JP" sz="28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899131" y="5847532"/>
            <a:ext cx="59193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付箋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検討→絞り込み→配置</a:t>
            </a:r>
            <a:endParaRPr lang="en-US" altLang="ja-JP" sz="36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メモ 68">
            <a:extLst>
              <a:ext uri="{FF2B5EF4-FFF2-40B4-BE49-F238E27FC236}">
                <a16:creationId xmlns:a16="http://schemas.microsoft.com/office/drawing/2014/main" id="{586B1A32-2C9E-4260-8E38-8857DDDF73AE}"/>
              </a:ext>
            </a:extLst>
          </p:cNvPr>
          <p:cNvSpPr/>
          <p:nvPr/>
        </p:nvSpPr>
        <p:spPr>
          <a:xfrm>
            <a:off x="3256937" y="3849185"/>
            <a:ext cx="1129540" cy="582361"/>
          </a:xfrm>
          <a:prstGeom prst="foldedCorner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学習内容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メモ 68">
            <a:extLst>
              <a:ext uri="{FF2B5EF4-FFF2-40B4-BE49-F238E27FC236}">
                <a16:creationId xmlns:a16="http://schemas.microsoft.com/office/drawing/2014/main" id="{586B1A32-2C9E-4260-8E38-8857DDDF73AE}"/>
              </a:ext>
            </a:extLst>
          </p:cNvPr>
          <p:cNvSpPr/>
          <p:nvPr/>
        </p:nvSpPr>
        <p:spPr>
          <a:xfrm>
            <a:off x="4653195" y="3849185"/>
            <a:ext cx="1129540" cy="582361"/>
          </a:xfrm>
          <a:prstGeom prst="foldedCorner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学習内容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0" name="メモ 68">
            <a:extLst>
              <a:ext uri="{FF2B5EF4-FFF2-40B4-BE49-F238E27FC236}">
                <a16:creationId xmlns:a16="http://schemas.microsoft.com/office/drawing/2014/main" id="{586B1A32-2C9E-4260-8E38-8857DDDF73AE}"/>
              </a:ext>
            </a:extLst>
          </p:cNvPr>
          <p:cNvSpPr/>
          <p:nvPr/>
        </p:nvSpPr>
        <p:spPr>
          <a:xfrm>
            <a:off x="6049453" y="3849185"/>
            <a:ext cx="1129540" cy="582361"/>
          </a:xfrm>
          <a:prstGeom prst="foldedCorner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学習内容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メモ 68">
            <a:extLst>
              <a:ext uri="{FF2B5EF4-FFF2-40B4-BE49-F238E27FC236}">
                <a16:creationId xmlns:a16="http://schemas.microsoft.com/office/drawing/2014/main" id="{586B1A32-2C9E-4260-8E38-8857DDDF73AE}"/>
              </a:ext>
            </a:extLst>
          </p:cNvPr>
          <p:cNvSpPr/>
          <p:nvPr/>
        </p:nvSpPr>
        <p:spPr>
          <a:xfrm>
            <a:off x="7440137" y="3849185"/>
            <a:ext cx="1129540" cy="582361"/>
          </a:xfrm>
          <a:prstGeom prst="foldedCorner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学習内容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2" name="メモ 69">
            <a:extLst>
              <a:ext uri="{FF2B5EF4-FFF2-40B4-BE49-F238E27FC236}">
                <a16:creationId xmlns:a16="http://schemas.microsoft.com/office/drawing/2014/main" id="{8949F248-54F4-4E7A-98FB-65FFA4E623A3}"/>
              </a:ext>
            </a:extLst>
          </p:cNvPr>
          <p:cNvSpPr/>
          <p:nvPr/>
        </p:nvSpPr>
        <p:spPr>
          <a:xfrm>
            <a:off x="3276244" y="4592985"/>
            <a:ext cx="1165577" cy="582361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方法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3" name="メモ 69">
            <a:extLst>
              <a:ext uri="{FF2B5EF4-FFF2-40B4-BE49-F238E27FC236}">
                <a16:creationId xmlns:a16="http://schemas.microsoft.com/office/drawing/2014/main" id="{8949F248-54F4-4E7A-98FB-65FFA4E623A3}"/>
              </a:ext>
            </a:extLst>
          </p:cNvPr>
          <p:cNvSpPr/>
          <p:nvPr/>
        </p:nvSpPr>
        <p:spPr>
          <a:xfrm>
            <a:off x="4635526" y="4592984"/>
            <a:ext cx="1165577" cy="582361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方法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4" name="メモ 69">
            <a:extLst>
              <a:ext uri="{FF2B5EF4-FFF2-40B4-BE49-F238E27FC236}">
                <a16:creationId xmlns:a16="http://schemas.microsoft.com/office/drawing/2014/main" id="{8949F248-54F4-4E7A-98FB-65FFA4E623A3}"/>
              </a:ext>
            </a:extLst>
          </p:cNvPr>
          <p:cNvSpPr/>
          <p:nvPr/>
        </p:nvSpPr>
        <p:spPr>
          <a:xfrm>
            <a:off x="6059694" y="4592983"/>
            <a:ext cx="1165577" cy="582361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方法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メモ 69">
            <a:extLst>
              <a:ext uri="{FF2B5EF4-FFF2-40B4-BE49-F238E27FC236}">
                <a16:creationId xmlns:a16="http://schemas.microsoft.com/office/drawing/2014/main" id="{8949F248-54F4-4E7A-98FB-65FFA4E623A3}"/>
              </a:ext>
            </a:extLst>
          </p:cNvPr>
          <p:cNvSpPr/>
          <p:nvPr/>
        </p:nvSpPr>
        <p:spPr>
          <a:xfrm>
            <a:off x="7483862" y="4592982"/>
            <a:ext cx="1165577" cy="582361"/>
          </a:xfrm>
          <a:prstGeom prst="foldedCorner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方法</a:t>
            </a:r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79212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251520" y="980728"/>
            <a:ext cx="8831927" cy="5975960"/>
            <a:chOff x="389968" y="1173654"/>
            <a:chExt cx="8831927" cy="5975960"/>
          </a:xfrm>
          <a:solidFill>
            <a:schemeClr val="bg1"/>
          </a:solidFill>
        </p:grpSpPr>
        <p:sp>
          <p:nvSpPr>
            <p:cNvPr id="24" name="サブタイトル 8"/>
            <p:cNvSpPr txBox="1">
              <a:spLocks/>
            </p:cNvSpPr>
            <p:nvPr/>
          </p:nvSpPr>
          <p:spPr>
            <a:xfrm>
              <a:off x="389968" y="1173654"/>
              <a:ext cx="8565773" cy="535169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91440" tIns="45720" rIns="91440" bIns="45720" rtlCol="0" anchor="ctr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573536" y="1825079"/>
              <a:ext cx="8648359" cy="532453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１　説明　　　　　　（ ５ 分）</a:t>
              </a:r>
              <a:endParaRPr lang="en-US" altLang="ja-JP" sz="36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２　グループ協議①　（２０分）</a:t>
              </a:r>
              <a:endParaRPr lang="en-US" altLang="ja-JP" sz="11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３　グループ協議②　（２０分）</a:t>
              </a:r>
              <a:endParaRPr lang="en-US" altLang="ja-JP" sz="4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４　全体共有　　　　（１０分）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５　省察　　　　　　（ ５ 分）</a:t>
              </a:r>
              <a:endParaRPr lang="en-US" altLang="ja-JP" sz="4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9" name="サブタイトル 2"/>
          <p:cNvSpPr txBox="1">
            <a:spLocks/>
          </p:cNvSpPr>
          <p:nvPr/>
        </p:nvSpPr>
        <p:spPr>
          <a:xfrm>
            <a:off x="146049" y="1037827"/>
            <a:ext cx="8775699" cy="5487517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241243" y="131738"/>
            <a:ext cx="1784350" cy="1620000"/>
            <a:chOff x="6598025" y="317500"/>
            <a:chExt cx="1784350" cy="1620000"/>
          </a:xfrm>
          <a:solidFill>
            <a:srgbClr val="FF0000"/>
          </a:solidFill>
        </p:grpSpPr>
        <p:sp>
          <p:nvSpPr>
            <p:cNvPr id="11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6598025" y="621659"/>
              <a:ext cx="17843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流れ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020457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サブタイトル 2"/>
          <p:cNvSpPr txBox="1">
            <a:spLocks/>
          </p:cNvSpPr>
          <p:nvPr/>
        </p:nvSpPr>
        <p:spPr>
          <a:xfrm>
            <a:off x="146049" y="1037827"/>
            <a:ext cx="8775699" cy="5487517"/>
          </a:xfrm>
          <a:prstGeom prst="rect">
            <a:avLst/>
          </a:prstGeom>
          <a:ln w="57150"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216357" y="404664"/>
            <a:ext cx="1784350" cy="1620000"/>
            <a:chOff x="6572250" y="317500"/>
            <a:chExt cx="1784350" cy="1620000"/>
          </a:xfrm>
          <a:solidFill>
            <a:srgbClr val="00B050"/>
          </a:solidFill>
        </p:grpSpPr>
        <p:sp>
          <p:nvSpPr>
            <p:cNvPr id="10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6572250" y="619720"/>
              <a:ext cx="1784350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共有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449674" y="2514556"/>
            <a:ext cx="847207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単元を構想する際に工夫した点やグループ協議を通して気付いたこと</a:t>
            </a:r>
            <a:endParaRPr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5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B243452-1D6A-433E-84A7-059292705C14}"/>
              </a:ext>
            </a:extLst>
          </p:cNvPr>
          <p:cNvSpPr txBox="1"/>
          <p:nvPr/>
        </p:nvSpPr>
        <p:spPr>
          <a:xfrm>
            <a:off x="1932261" y="514607"/>
            <a:ext cx="6661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 smtClean="0">
                <a:solidFill>
                  <a:srgbClr val="FFC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各グループ</a:t>
            </a:r>
            <a:r>
              <a:rPr lang="ja-JP" altLang="en-US" sz="2800" b="1" dirty="0">
                <a:solidFill>
                  <a:srgbClr val="FFC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の代表者が</a:t>
            </a:r>
            <a:r>
              <a:rPr lang="ja-JP" altLang="en-US" sz="2800" b="1" dirty="0" smtClean="0">
                <a:solidFill>
                  <a:srgbClr val="FFC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発表</a:t>
            </a:r>
            <a:endParaRPr kumimoji="1" lang="en-US" altLang="ja-JP" sz="2800" b="1" dirty="0">
              <a:solidFill>
                <a:srgbClr val="FFC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2549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251520" y="980728"/>
            <a:ext cx="8831927" cy="5975960"/>
            <a:chOff x="389968" y="1173654"/>
            <a:chExt cx="8831927" cy="5975960"/>
          </a:xfrm>
          <a:solidFill>
            <a:schemeClr val="bg1"/>
          </a:solidFill>
        </p:grpSpPr>
        <p:sp>
          <p:nvSpPr>
            <p:cNvPr id="24" name="サブタイトル 8"/>
            <p:cNvSpPr txBox="1">
              <a:spLocks/>
            </p:cNvSpPr>
            <p:nvPr/>
          </p:nvSpPr>
          <p:spPr>
            <a:xfrm>
              <a:off x="389968" y="1173654"/>
              <a:ext cx="8565773" cy="535169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91440" tIns="45720" rIns="91440" bIns="45720" rtlCol="0" anchor="ctr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573536" y="1825079"/>
              <a:ext cx="8648359" cy="532453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１　説明　　　　　　（ ５ 分）</a:t>
              </a:r>
              <a:endParaRPr lang="en-US" altLang="ja-JP" sz="36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２　グループ協議①　（２０分）</a:t>
              </a:r>
              <a:endParaRPr lang="en-US" altLang="ja-JP" sz="11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３　グループ協議②　（２０分）</a:t>
              </a:r>
              <a:endParaRPr lang="en-US" altLang="ja-JP" sz="4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４　全体共有　　　　（１０分）</a:t>
              </a:r>
              <a:endParaRPr lang="en-US" altLang="ja-JP" sz="4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５　省察　　　　　　（ ５ 分）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9" name="サブタイトル 2"/>
          <p:cNvSpPr txBox="1">
            <a:spLocks/>
          </p:cNvSpPr>
          <p:nvPr/>
        </p:nvSpPr>
        <p:spPr>
          <a:xfrm>
            <a:off x="146049" y="1037827"/>
            <a:ext cx="8775699" cy="5487517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241243" y="131738"/>
            <a:ext cx="1784350" cy="1620000"/>
            <a:chOff x="6598025" y="317500"/>
            <a:chExt cx="1784350" cy="1620000"/>
          </a:xfrm>
          <a:solidFill>
            <a:srgbClr val="FF0000"/>
          </a:solidFill>
        </p:grpSpPr>
        <p:sp>
          <p:nvSpPr>
            <p:cNvPr id="11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6598025" y="621659"/>
              <a:ext cx="17843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流れ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571120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5504" y="1203571"/>
            <a:ext cx="6147563" cy="4330672"/>
          </a:xfrm>
          <a:prstGeom prst="rect">
            <a:avLst/>
          </a:prstGeom>
        </p:spPr>
      </p:pic>
      <p:sp>
        <p:nvSpPr>
          <p:cNvPr id="37" name="サブタイトル 2"/>
          <p:cNvSpPr>
            <a:spLocks noGrp="1"/>
          </p:cNvSpPr>
          <p:nvPr>
            <p:ph type="subTitle" idx="1"/>
          </p:nvPr>
        </p:nvSpPr>
        <p:spPr>
          <a:xfrm>
            <a:off x="146050" y="999190"/>
            <a:ext cx="8775699" cy="5765084"/>
          </a:xfrm>
          <a:ln w="57150">
            <a:solidFill>
              <a:srgbClr val="00B050"/>
            </a:solidFill>
          </a:ln>
        </p:spPr>
        <p:txBody>
          <a:bodyPr>
            <a:noAutofit/>
          </a:bodyPr>
          <a:lstStyle/>
          <a:p>
            <a:pPr algn="l"/>
            <a:endParaRPr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kumimoji="1"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1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13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2" name="グループ化 41"/>
          <p:cNvGrpSpPr/>
          <p:nvPr/>
        </p:nvGrpSpPr>
        <p:grpSpPr>
          <a:xfrm>
            <a:off x="267370" y="404664"/>
            <a:ext cx="1784350" cy="1620000"/>
            <a:chOff x="6628149" y="317500"/>
            <a:chExt cx="1784350" cy="1620000"/>
          </a:xfrm>
        </p:grpSpPr>
        <p:sp>
          <p:nvSpPr>
            <p:cNvPr id="43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6628149" y="635000"/>
              <a:ext cx="17843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省察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B9EB0CF-A097-4608-ABBC-4AA45AEB04D8}"/>
              </a:ext>
            </a:extLst>
          </p:cNvPr>
          <p:cNvSpPr txBox="1"/>
          <p:nvPr/>
        </p:nvSpPr>
        <p:spPr>
          <a:xfrm>
            <a:off x="267370" y="5887041"/>
            <a:ext cx="86016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気付き</a:t>
            </a:r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や今後取り入れたいことを</a:t>
            </a:r>
            <a:r>
              <a:rPr kumimoji="1"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記入</a:t>
            </a:r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しましょう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3DFD62C-F3BE-4250-AB48-2C1362FF96AD}"/>
              </a:ext>
            </a:extLst>
          </p:cNvPr>
          <p:cNvSpPr txBox="1"/>
          <p:nvPr/>
        </p:nvSpPr>
        <p:spPr>
          <a:xfrm>
            <a:off x="2915816" y="4986275"/>
            <a:ext cx="5686940" cy="40011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9914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251520" y="980728"/>
            <a:ext cx="8831927" cy="5975960"/>
            <a:chOff x="389968" y="1173654"/>
            <a:chExt cx="8831927" cy="5975960"/>
          </a:xfrm>
          <a:solidFill>
            <a:schemeClr val="bg1"/>
          </a:solidFill>
        </p:grpSpPr>
        <p:sp>
          <p:nvSpPr>
            <p:cNvPr id="24" name="サブタイトル 8"/>
            <p:cNvSpPr txBox="1">
              <a:spLocks/>
            </p:cNvSpPr>
            <p:nvPr/>
          </p:nvSpPr>
          <p:spPr>
            <a:xfrm>
              <a:off x="389968" y="1173654"/>
              <a:ext cx="8565773" cy="535169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91440" tIns="45720" rIns="91440" bIns="45720" rtlCol="0" anchor="ctr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573536" y="1825079"/>
              <a:ext cx="8648359" cy="532453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１　説明　　　　　　（ ５ 分）</a:t>
              </a:r>
              <a:endPara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２　グループ協議①　（２０分）</a:t>
              </a:r>
              <a:endPara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３　グループ協議②　（２０分）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４　全体共有　　　　（１０分）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５　省察　　　　　　（ ５ 分）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9" name="サブタイトル 2"/>
          <p:cNvSpPr txBox="1">
            <a:spLocks/>
          </p:cNvSpPr>
          <p:nvPr/>
        </p:nvSpPr>
        <p:spPr>
          <a:xfrm>
            <a:off x="146049" y="1037827"/>
            <a:ext cx="8775699" cy="5487517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241243" y="131738"/>
            <a:ext cx="1784350" cy="1620000"/>
            <a:chOff x="6598025" y="317500"/>
            <a:chExt cx="1784350" cy="1620000"/>
          </a:xfrm>
          <a:solidFill>
            <a:srgbClr val="FF0000"/>
          </a:solidFill>
        </p:grpSpPr>
        <p:sp>
          <p:nvSpPr>
            <p:cNvPr id="11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6598025" y="621659"/>
              <a:ext cx="17843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流れ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3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9261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251520" y="980728"/>
            <a:ext cx="8831927" cy="5975960"/>
            <a:chOff x="389968" y="1173654"/>
            <a:chExt cx="8831927" cy="5975960"/>
          </a:xfrm>
          <a:solidFill>
            <a:schemeClr val="bg1"/>
          </a:solidFill>
        </p:grpSpPr>
        <p:sp>
          <p:nvSpPr>
            <p:cNvPr id="24" name="サブタイトル 8"/>
            <p:cNvSpPr txBox="1">
              <a:spLocks/>
            </p:cNvSpPr>
            <p:nvPr/>
          </p:nvSpPr>
          <p:spPr>
            <a:xfrm>
              <a:off x="389968" y="1173654"/>
              <a:ext cx="8565773" cy="535169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91440" tIns="45720" rIns="91440" bIns="45720" rtlCol="0" anchor="ctr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573536" y="1825079"/>
              <a:ext cx="8648359" cy="532453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１　説明　　　　　　（ ５ 分）</a:t>
              </a:r>
              <a:endParaRPr lang="en-US" altLang="ja-JP" sz="36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２　グループ協議①　（２０分）</a:t>
              </a:r>
              <a:endPara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３　グループ協議②　（２０分）</a:t>
              </a:r>
              <a:endParaRPr lang="en-US" altLang="ja-JP" sz="4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４　全体共有　　　　（１０分）</a:t>
              </a:r>
              <a:endParaRPr lang="en-US" altLang="ja-JP" sz="4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５　省察　　　　　　（ ５ 分）</a:t>
              </a:r>
              <a:endParaRPr lang="en-US" altLang="ja-JP" sz="4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9" name="サブタイトル 2"/>
          <p:cNvSpPr txBox="1">
            <a:spLocks/>
          </p:cNvSpPr>
          <p:nvPr/>
        </p:nvSpPr>
        <p:spPr>
          <a:xfrm>
            <a:off x="146049" y="1037827"/>
            <a:ext cx="8775699" cy="5487517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241243" y="131738"/>
            <a:ext cx="1784350" cy="1620000"/>
            <a:chOff x="6598025" y="317500"/>
            <a:chExt cx="1784350" cy="1620000"/>
          </a:xfrm>
          <a:solidFill>
            <a:srgbClr val="FF0000"/>
          </a:solidFill>
        </p:grpSpPr>
        <p:sp>
          <p:nvSpPr>
            <p:cNvPr id="11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6598025" y="621659"/>
              <a:ext cx="17843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流れ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31432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1589" y="1703328"/>
            <a:ext cx="6147563" cy="4330672"/>
          </a:xfrm>
          <a:prstGeom prst="rect">
            <a:avLst/>
          </a:prstGeom>
        </p:spPr>
      </p:pic>
      <p:sp>
        <p:nvSpPr>
          <p:cNvPr id="7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サブタイトル 2"/>
          <p:cNvSpPr txBox="1">
            <a:spLocks/>
          </p:cNvSpPr>
          <p:nvPr/>
        </p:nvSpPr>
        <p:spPr>
          <a:xfrm>
            <a:off x="146049" y="1037827"/>
            <a:ext cx="8920257" cy="5487517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242132" y="404664"/>
            <a:ext cx="1784350" cy="1656385"/>
            <a:chOff x="6598025" y="317500"/>
            <a:chExt cx="1784350" cy="1656385"/>
          </a:xfrm>
        </p:grpSpPr>
        <p:sp>
          <p:nvSpPr>
            <p:cNvPr id="10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6598025" y="527335"/>
              <a:ext cx="178435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4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lang="en-US" altLang="ja-JP" sz="4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4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①</a:t>
              </a:r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242133" y="2160941"/>
            <a:ext cx="31057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実態と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目標</a:t>
            </a:r>
            <a:endParaRPr lang="en-US" altLang="ja-JP" sz="3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↓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中心的な課題</a:t>
            </a:r>
            <a:endParaRPr lang="en-US" altLang="ja-JP" sz="3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↓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個人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中心的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課題</a:t>
            </a:r>
            <a:endParaRPr lang="en-US" altLang="ja-JP" sz="3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kumimoji="1" lang="en-US" altLang="ja-JP" sz="3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B243452-1D6A-433E-84A7-059292705C14}"/>
              </a:ext>
            </a:extLst>
          </p:cNvPr>
          <p:cNvSpPr txBox="1"/>
          <p:nvPr/>
        </p:nvSpPr>
        <p:spPr>
          <a:xfrm>
            <a:off x="1857390" y="514607"/>
            <a:ext cx="6661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単元のポイントを明らかにしよう</a:t>
            </a:r>
            <a:endParaRPr kumimoji="1" lang="en-US" altLang="ja-JP" sz="280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3DFD62C-F3BE-4250-AB48-2C1362FF96AD}"/>
              </a:ext>
            </a:extLst>
          </p:cNvPr>
          <p:cNvSpPr txBox="1"/>
          <p:nvPr/>
        </p:nvSpPr>
        <p:spPr>
          <a:xfrm>
            <a:off x="2891850" y="2261374"/>
            <a:ext cx="5933923" cy="1261884"/>
          </a:xfrm>
          <a:prstGeom prst="rect">
            <a:avLst/>
          </a:prstGeom>
          <a:solidFill>
            <a:srgbClr val="21C5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8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2633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1589" y="1703328"/>
            <a:ext cx="6147563" cy="4330672"/>
          </a:xfrm>
          <a:prstGeom prst="rect">
            <a:avLst/>
          </a:prstGeom>
        </p:spPr>
      </p:pic>
      <p:sp>
        <p:nvSpPr>
          <p:cNvPr id="7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サブタイトル 2"/>
          <p:cNvSpPr txBox="1">
            <a:spLocks/>
          </p:cNvSpPr>
          <p:nvPr/>
        </p:nvSpPr>
        <p:spPr>
          <a:xfrm>
            <a:off x="146049" y="1037827"/>
            <a:ext cx="8920257" cy="5487517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242132" y="404664"/>
            <a:ext cx="1784350" cy="1656385"/>
            <a:chOff x="6598025" y="317500"/>
            <a:chExt cx="1784350" cy="1656385"/>
          </a:xfrm>
        </p:grpSpPr>
        <p:sp>
          <p:nvSpPr>
            <p:cNvPr id="10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6598025" y="527335"/>
              <a:ext cx="178435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4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lang="en-US" altLang="ja-JP" sz="4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4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①</a:t>
              </a:r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242133" y="2160941"/>
            <a:ext cx="31057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実態と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目標</a:t>
            </a:r>
            <a:endParaRPr lang="en-US" altLang="ja-JP" sz="3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↓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中心的な課題</a:t>
            </a:r>
            <a:endParaRPr lang="en-US" altLang="ja-JP" sz="32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↓</a:t>
            </a:r>
            <a:r>
              <a:rPr lang="en-US" altLang="ja-JP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個人</a:t>
            </a:r>
            <a:r>
              <a:rPr lang="en-US" altLang="ja-JP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endParaRPr lang="en-US" altLang="ja-JP" sz="1200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中心的</a:t>
            </a:r>
            <a:r>
              <a:rPr lang="ja-JP" altLang="en-US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</a:t>
            </a:r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課題</a:t>
            </a:r>
            <a:endParaRPr lang="en-US" altLang="ja-JP" sz="32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</a:t>
            </a:r>
            <a:r>
              <a:rPr lang="en-US" altLang="ja-JP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</a:t>
            </a:r>
            <a:r>
              <a:rPr lang="en-US" altLang="ja-JP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kumimoji="1" lang="en-US" altLang="ja-JP" sz="3200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B243452-1D6A-433E-84A7-059292705C14}"/>
              </a:ext>
            </a:extLst>
          </p:cNvPr>
          <p:cNvSpPr txBox="1"/>
          <p:nvPr/>
        </p:nvSpPr>
        <p:spPr>
          <a:xfrm>
            <a:off x="1857390" y="514607"/>
            <a:ext cx="6661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単元のポイントを明らかにしよう</a:t>
            </a:r>
            <a:endParaRPr kumimoji="1" lang="en-US" altLang="ja-JP" sz="280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3DFD62C-F3BE-4250-AB48-2C1362FF96AD}"/>
              </a:ext>
            </a:extLst>
          </p:cNvPr>
          <p:cNvSpPr txBox="1"/>
          <p:nvPr/>
        </p:nvSpPr>
        <p:spPr>
          <a:xfrm>
            <a:off x="2900608" y="2160941"/>
            <a:ext cx="5933923" cy="1423467"/>
          </a:xfrm>
          <a:prstGeom prst="rect">
            <a:avLst/>
          </a:prstGeom>
          <a:solidFill>
            <a:srgbClr val="21C5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endParaRPr lang="en-US" altLang="ja-JP" sz="105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事前に記述した内容を基に、</a:t>
            </a:r>
            <a:endParaRPr lang="en-US" altLang="ja-JP" sz="28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生徒の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実態と単元の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目標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について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協議</a:t>
            </a:r>
            <a:endParaRPr lang="en-US" altLang="ja-JP" sz="28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4011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1589" y="1703328"/>
            <a:ext cx="6147563" cy="4330672"/>
          </a:xfrm>
          <a:prstGeom prst="rect">
            <a:avLst/>
          </a:prstGeom>
        </p:spPr>
      </p:pic>
      <p:sp>
        <p:nvSpPr>
          <p:cNvPr id="7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サブタイトル 2"/>
          <p:cNvSpPr txBox="1">
            <a:spLocks/>
          </p:cNvSpPr>
          <p:nvPr/>
        </p:nvSpPr>
        <p:spPr>
          <a:xfrm>
            <a:off x="146049" y="1037827"/>
            <a:ext cx="8920257" cy="5487517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242132" y="404664"/>
            <a:ext cx="1784350" cy="1656385"/>
            <a:chOff x="6598025" y="317500"/>
            <a:chExt cx="1784350" cy="1656385"/>
          </a:xfrm>
        </p:grpSpPr>
        <p:sp>
          <p:nvSpPr>
            <p:cNvPr id="10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6598025" y="527335"/>
              <a:ext cx="178435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4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lang="en-US" altLang="ja-JP" sz="4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4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①</a:t>
              </a:r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242133" y="2160941"/>
            <a:ext cx="31057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実態と</a:t>
            </a:r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目標</a:t>
            </a:r>
            <a:endParaRPr lang="en-US" altLang="ja-JP" sz="32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↓</a:t>
            </a:r>
            <a:r>
              <a:rPr lang="en-US" altLang="ja-JP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</a:t>
            </a:r>
            <a:r>
              <a:rPr lang="en-US" altLang="ja-JP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中心的な課題</a:t>
            </a:r>
            <a:endParaRPr lang="en-US" altLang="ja-JP" sz="3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↓</a:t>
            </a:r>
            <a:r>
              <a:rPr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個人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中心的</a:t>
            </a:r>
            <a:r>
              <a:rPr lang="ja-JP" altLang="en-US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</a:t>
            </a:r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課題</a:t>
            </a:r>
            <a:endParaRPr lang="en-US" altLang="ja-JP" sz="32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</a:t>
            </a:r>
            <a:r>
              <a:rPr lang="en-US" altLang="ja-JP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</a:t>
            </a:r>
            <a:r>
              <a:rPr lang="en-US" altLang="ja-JP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kumimoji="1" lang="en-US" altLang="ja-JP" sz="3200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B243452-1D6A-433E-84A7-059292705C14}"/>
              </a:ext>
            </a:extLst>
          </p:cNvPr>
          <p:cNvSpPr txBox="1"/>
          <p:nvPr/>
        </p:nvSpPr>
        <p:spPr>
          <a:xfrm>
            <a:off x="1857390" y="514607"/>
            <a:ext cx="6661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単元のポイントを明らかにしよう</a:t>
            </a:r>
            <a:endParaRPr kumimoji="1" lang="en-US" altLang="ja-JP" sz="280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3DFD62C-F3BE-4250-AB48-2C1362FF96AD}"/>
              </a:ext>
            </a:extLst>
          </p:cNvPr>
          <p:cNvSpPr txBox="1"/>
          <p:nvPr/>
        </p:nvSpPr>
        <p:spPr>
          <a:xfrm>
            <a:off x="2891850" y="2874158"/>
            <a:ext cx="5933923" cy="954107"/>
          </a:xfrm>
          <a:prstGeom prst="rect">
            <a:avLst/>
          </a:prstGeom>
          <a:solidFill>
            <a:srgbClr val="21C5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単元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中心的な課題と</a:t>
            </a:r>
            <a:endParaRPr lang="en-US" altLang="ja-JP" sz="28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課題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解決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する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ための主な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方法を記述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2381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1589" y="1703328"/>
            <a:ext cx="6147563" cy="4330672"/>
          </a:xfrm>
          <a:prstGeom prst="rect">
            <a:avLst/>
          </a:prstGeom>
        </p:spPr>
      </p:pic>
      <p:sp>
        <p:nvSpPr>
          <p:cNvPr id="7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６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サブタイトル 2"/>
          <p:cNvSpPr txBox="1">
            <a:spLocks/>
          </p:cNvSpPr>
          <p:nvPr/>
        </p:nvSpPr>
        <p:spPr>
          <a:xfrm>
            <a:off x="146049" y="1037827"/>
            <a:ext cx="8920257" cy="5487517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242132" y="404664"/>
            <a:ext cx="1784350" cy="1656385"/>
            <a:chOff x="6598025" y="317500"/>
            <a:chExt cx="1784350" cy="1656385"/>
          </a:xfrm>
        </p:grpSpPr>
        <p:sp>
          <p:nvSpPr>
            <p:cNvPr id="10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6598025" y="527335"/>
              <a:ext cx="178435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4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lang="en-US" altLang="ja-JP" sz="4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sz="4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①</a:t>
              </a:r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242133" y="2160941"/>
            <a:ext cx="31057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実態と</a:t>
            </a:r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目標</a:t>
            </a:r>
            <a:endParaRPr lang="en-US" altLang="ja-JP" sz="32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↓</a:t>
            </a:r>
            <a:r>
              <a:rPr lang="en-US" altLang="ja-JP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</a:t>
            </a:r>
            <a:r>
              <a:rPr lang="en-US" altLang="ja-JP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endParaRPr lang="en-US" altLang="ja-JP" sz="12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中心的な課題</a:t>
            </a:r>
            <a:endParaRPr lang="en-US" altLang="ja-JP" sz="3200" dirty="0" smtClean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↓</a:t>
            </a:r>
            <a:r>
              <a:rPr lang="en-US" altLang="ja-JP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個人</a:t>
            </a:r>
            <a:r>
              <a:rPr lang="en-US" altLang="ja-JP" sz="3200" dirty="0" smtClean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endParaRPr lang="en-US" altLang="ja-JP" sz="1200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中心的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課題</a:t>
            </a:r>
            <a:endParaRPr lang="en-US" altLang="ja-JP" sz="3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kumimoji="1" lang="en-US" altLang="ja-JP" sz="3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B243452-1D6A-433E-84A7-059292705C14}"/>
              </a:ext>
            </a:extLst>
          </p:cNvPr>
          <p:cNvSpPr txBox="1"/>
          <p:nvPr/>
        </p:nvSpPr>
        <p:spPr>
          <a:xfrm>
            <a:off x="1857390" y="514607"/>
            <a:ext cx="6661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単元のポイントを明らかにしよう</a:t>
            </a:r>
            <a:endParaRPr kumimoji="1" lang="en-US" altLang="ja-JP" sz="280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3DFD62C-F3BE-4250-AB48-2C1362FF96AD}"/>
              </a:ext>
            </a:extLst>
          </p:cNvPr>
          <p:cNvSpPr txBox="1"/>
          <p:nvPr/>
        </p:nvSpPr>
        <p:spPr>
          <a:xfrm>
            <a:off x="2891850" y="2874158"/>
            <a:ext cx="5933923" cy="954107"/>
          </a:xfrm>
          <a:prstGeom prst="rect">
            <a:avLst/>
          </a:prstGeom>
          <a:solidFill>
            <a:srgbClr val="21C5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単元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中心的な課題と</a:t>
            </a:r>
            <a:endParaRPr lang="en-US" altLang="ja-JP" sz="28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課題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解決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する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ための主な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方法を協議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5211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251520" y="980728"/>
            <a:ext cx="8831927" cy="5975960"/>
            <a:chOff x="389968" y="1173654"/>
            <a:chExt cx="8831927" cy="5975960"/>
          </a:xfrm>
          <a:solidFill>
            <a:schemeClr val="bg1"/>
          </a:solidFill>
        </p:grpSpPr>
        <p:sp>
          <p:nvSpPr>
            <p:cNvPr id="24" name="サブタイトル 8"/>
            <p:cNvSpPr txBox="1">
              <a:spLocks/>
            </p:cNvSpPr>
            <p:nvPr/>
          </p:nvSpPr>
          <p:spPr>
            <a:xfrm>
              <a:off x="389968" y="1173654"/>
              <a:ext cx="8565773" cy="535169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91440" tIns="45720" rIns="91440" bIns="45720" rtlCol="0" anchor="ctr">
              <a:noAutofit/>
            </a:bodyPr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kumimoji="1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573536" y="1825079"/>
              <a:ext cx="8648359" cy="532453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１　説明　　　　　　（ ５ 分）</a:t>
              </a:r>
              <a:endParaRPr lang="en-US" altLang="ja-JP" sz="36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２　グループ協議①　（２０分）</a:t>
              </a:r>
              <a:endParaRPr lang="en-US" altLang="ja-JP" sz="11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３　グループ協議②　（２０分）</a:t>
              </a:r>
              <a:endParaRPr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４　全体共有　　　　（１０分）</a:t>
              </a:r>
              <a:endParaRPr lang="en-US" altLang="ja-JP" sz="4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4400" dirty="0">
                  <a:solidFill>
                    <a:schemeClr val="bg1">
                      <a:lumMod val="9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５　省察　　　　　　（ ５ 分）</a:t>
              </a:r>
              <a:endParaRPr lang="en-US" altLang="ja-JP" sz="4400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endPara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9" name="サブタイトル 2"/>
          <p:cNvSpPr txBox="1">
            <a:spLocks/>
          </p:cNvSpPr>
          <p:nvPr/>
        </p:nvSpPr>
        <p:spPr>
          <a:xfrm>
            <a:off x="146049" y="1037827"/>
            <a:ext cx="8775699" cy="5487517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241243" y="131738"/>
            <a:ext cx="1784350" cy="1620000"/>
            <a:chOff x="6598025" y="317500"/>
            <a:chExt cx="1784350" cy="1620000"/>
          </a:xfrm>
          <a:solidFill>
            <a:srgbClr val="FF0000"/>
          </a:solidFill>
        </p:grpSpPr>
        <p:sp>
          <p:nvSpPr>
            <p:cNvPr id="11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6598025" y="621659"/>
              <a:ext cx="17843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5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流れ</a:t>
              </a:r>
              <a:endParaRPr kumimoji="1" lang="ja-JP" altLang="en-US" sz="5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6297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1589" y="1703328"/>
            <a:ext cx="6147563" cy="4330672"/>
          </a:xfrm>
          <a:prstGeom prst="rect">
            <a:avLst/>
          </a:prstGeom>
        </p:spPr>
      </p:pic>
      <p:sp>
        <p:nvSpPr>
          <p:cNvPr id="8" name="サブタイトル 2"/>
          <p:cNvSpPr txBox="1">
            <a:spLocks/>
          </p:cNvSpPr>
          <p:nvPr/>
        </p:nvSpPr>
        <p:spPr>
          <a:xfrm>
            <a:off x="146049" y="1037827"/>
            <a:ext cx="8920257" cy="5487517"/>
          </a:xfrm>
          <a:prstGeom prst="rect">
            <a:avLst/>
          </a:prstGeom>
          <a:ln w="57150">
            <a:solidFill>
              <a:srgbClr val="00206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40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242132" y="404664"/>
            <a:ext cx="1784350" cy="1656385"/>
            <a:chOff x="6598025" y="317500"/>
            <a:chExt cx="1784350" cy="1656385"/>
          </a:xfrm>
        </p:grpSpPr>
        <p:sp>
          <p:nvSpPr>
            <p:cNvPr id="10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6598025" y="527335"/>
              <a:ext cx="178435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4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lang="en-US" altLang="ja-JP" sz="4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4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②</a:t>
              </a:r>
              <a:endParaRPr kumimoji="1" lang="ja-JP" altLang="en-US" sz="4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242133" y="2160941"/>
            <a:ext cx="31057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単元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配列記入</a:t>
            </a:r>
            <a:endParaRPr lang="en-US" altLang="ja-JP" sz="3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↓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個人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単元配列協議</a:t>
            </a:r>
            <a:endParaRPr lang="en-US" altLang="ja-JP" sz="32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</a:t>
            </a:r>
            <a:r>
              <a:rPr lang="en-US" altLang="ja-JP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kumimoji="1" lang="en-US" altLang="ja-JP" sz="3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B243452-1D6A-433E-84A7-059292705C14}"/>
              </a:ext>
            </a:extLst>
          </p:cNvPr>
          <p:cNvSpPr txBox="1"/>
          <p:nvPr/>
        </p:nvSpPr>
        <p:spPr>
          <a:xfrm>
            <a:off x="1857390" y="514607"/>
            <a:ext cx="6661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単元</a:t>
            </a:r>
            <a:r>
              <a:rPr lang="ja-JP" altLang="en-US" sz="2800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の配列を考えよう</a:t>
            </a:r>
            <a:endParaRPr kumimoji="1" lang="en-US" altLang="ja-JP" sz="28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3DFD62C-F3BE-4250-AB48-2C1362FF96AD}"/>
              </a:ext>
            </a:extLst>
          </p:cNvPr>
          <p:cNvSpPr txBox="1"/>
          <p:nvPr/>
        </p:nvSpPr>
        <p:spPr>
          <a:xfrm>
            <a:off x="2934647" y="3527535"/>
            <a:ext cx="5813818" cy="1938992"/>
          </a:xfrm>
          <a:prstGeom prst="rect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endParaRPr lang="en-US" altLang="ja-JP" sz="20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0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20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2820459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499</Words>
  <Application>Microsoft Office PowerPoint</Application>
  <PresentationFormat>画面に合わせる (4:3)</PresentationFormat>
  <Paragraphs>238</Paragraphs>
  <Slides>17</Slides>
  <Notes>16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4" baseType="lpstr">
      <vt:lpstr>Meiryo UI</vt:lpstr>
      <vt:lpstr>ＭＳ Ｐゴシック</vt:lpstr>
      <vt:lpstr>メイリオ</vt:lpstr>
      <vt:lpstr>Arial</vt:lpstr>
      <vt:lpstr>Calibri</vt:lpstr>
      <vt:lpstr>Calibri Light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2017-11-16T08:18:33Z</dcterms:created>
  <dcterms:modified xsi:type="dcterms:W3CDTF">2017-11-16T08:19:22Z</dcterms:modified>
</cp:coreProperties>
</file>