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62" r:id="rId2"/>
    <p:sldId id="260" r:id="rId3"/>
    <p:sldId id="284" r:id="rId4"/>
    <p:sldId id="290" r:id="rId5"/>
    <p:sldId id="285" r:id="rId6"/>
    <p:sldId id="287" r:id="rId7"/>
    <p:sldId id="288" r:id="rId8"/>
    <p:sldId id="291" r:id="rId9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99FF"/>
    <a:srgbClr val="FF6699"/>
    <a:srgbClr val="00FFFF"/>
    <a:srgbClr val="FFFF9F"/>
    <a:srgbClr val="FFFFCC"/>
    <a:srgbClr val="FFFF99"/>
    <a:srgbClr val="FFFF00"/>
    <a:srgbClr val="FF3F3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CF12-7980-457B-B114-3F73305C6A22}" type="datetimeFigureOut">
              <a:rPr kumimoji="1" lang="ja-JP" altLang="en-US" smtClean="0"/>
              <a:t>2017/9/20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45F9-D58D-40E2-B4B5-8D841D32AF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5354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CF12-7980-457B-B114-3F73305C6A22}" type="datetimeFigureOut">
              <a:rPr kumimoji="1" lang="ja-JP" altLang="en-US" smtClean="0"/>
              <a:t>2017/9/20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45F9-D58D-40E2-B4B5-8D841D32AF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9283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CF12-7980-457B-B114-3F73305C6A22}" type="datetimeFigureOut">
              <a:rPr kumimoji="1" lang="ja-JP" altLang="en-US" smtClean="0"/>
              <a:t>2017/9/20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45F9-D58D-40E2-B4B5-8D841D32AF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4411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CF12-7980-457B-B114-3F73305C6A22}" type="datetimeFigureOut">
              <a:rPr kumimoji="1" lang="ja-JP" altLang="en-US" smtClean="0"/>
              <a:t>2017/9/20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45F9-D58D-40E2-B4B5-8D841D32AF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3897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CF12-7980-457B-B114-3F73305C6A22}" type="datetimeFigureOut">
              <a:rPr kumimoji="1" lang="ja-JP" altLang="en-US" smtClean="0"/>
              <a:t>2017/9/20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45F9-D58D-40E2-B4B5-8D841D32AF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3758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CF12-7980-457B-B114-3F73305C6A22}" type="datetimeFigureOut">
              <a:rPr kumimoji="1" lang="ja-JP" altLang="en-US" smtClean="0"/>
              <a:t>2017/9/20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45F9-D58D-40E2-B4B5-8D841D32AF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6400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CF12-7980-457B-B114-3F73305C6A22}" type="datetimeFigureOut">
              <a:rPr kumimoji="1" lang="ja-JP" altLang="en-US" smtClean="0"/>
              <a:t>2017/9/20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45F9-D58D-40E2-B4B5-8D841D32AF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824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CF12-7980-457B-B114-3F73305C6A22}" type="datetimeFigureOut">
              <a:rPr kumimoji="1" lang="ja-JP" altLang="en-US" smtClean="0"/>
              <a:t>2017/9/20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45F9-D58D-40E2-B4B5-8D841D32AF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7138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CF12-7980-457B-B114-3F73305C6A22}" type="datetimeFigureOut">
              <a:rPr kumimoji="1" lang="ja-JP" altLang="en-US" smtClean="0"/>
              <a:t>2017/9/20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45F9-D58D-40E2-B4B5-8D841D32AF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6992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CF12-7980-457B-B114-3F73305C6A22}" type="datetimeFigureOut">
              <a:rPr kumimoji="1" lang="ja-JP" altLang="en-US" smtClean="0"/>
              <a:t>2017/9/20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45F9-D58D-40E2-B4B5-8D841D32AF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5435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CF12-7980-457B-B114-3F73305C6A22}" type="datetimeFigureOut">
              <a:rPr kumimoji="1" lang="ja-JP" altLang="en-US" smtClean="0"/>
              <a:t>2017/9/20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45F9-D58D-40E2-B4B5-8D841D32AF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1833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5CF12-7980-457B-B114-3F73305C6A22}" type="datetimeFigureOut">
              <a:rPr kumimoji="1" lang="ja-JP" altLang="en-US" smtClean="0"/>
              <a:t>2017/9/20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245F9-D58D-40E2-B4B5-8D841D32AF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08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634669" y="1694827"/>
            <a:ext cx="7826752" cy="3070357"/>
          </a:xfrm>
          <a:noFill/>
          <a:ln w="41275">
            <a:solidFill>
              <a:schemeClr val="accent5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l"/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>
              <a:lnSpc>
                <a:spcPct val="50000"/>
              </a:lnSpc>
            </a:pPr>
            <a:r>
              <a:rPr lang="ja-JP" altLang="en-US" sz="4800" dirty="0">
                <a:latin typeface="Meiryo UI" panose="020B0604030504040204" pitchFamily="50" charset="-128"/>
                <a:ea typeface="Meiryo UI" panose="020B0604030504040204" pitchFamily="50" charset="-128"/>
              </a:rPr>
              <a:t> 自分たちの実践を紹介し合い、</a:t>
            </a:r>
            <a:endParaRPr lang="en-US" altLang="ja-JP" sz="4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>
              <a:lnSpc>
                <a:spcPct val="50000"/>
              </a:lnSpc>
            </a:pPr>
            <a:endParaRPr lang="en-US" altLang="ja-JP" sz="4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>
              <a:lnSpc>
                <a:spcPct val="50000"/>
              </a:lnSpc>
            </a:pPr>
            <a:r>
              <a:rPr lang="ja-JP" altLang="en-US" sz="4800" dirty="0">
                <a:latin typeface="Meiryo UI" panose="020B0604030504040204" pitchFamily="50" charset="-128"/>
                <a:ea typeface="Meiryo UI" panose="020B0604030504040204" pitchFamily="50" charset="-128"/>
              </a:rPr>
              <a:t>次年度育んでいきたい子供の</a:t>
            </a:r>
            <a:endParaRPr lang="en-US" altLang="ja-JP" sz="4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>
              <a:lnSpc>
                <a:spcPct val="50000"/>
              </a:lnSpc>
            </a:pPr>
            <a:endParaRPr lang="en-US" altLang="ja-JP" sz="4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>
              <a:lnSpc>
                <a:spcPct val="50000"/>
              </a:lnSpc>
            </a:pPr>
            <a:r>
              <a:rPr lang="ja-JP" altLang="en-US" sz="4800" dirty="0">
                <a:latin typeface="Meiryo UI" panose="020B0604030504040204" pitchFamily="50" charset="-128"/>
                <a:ea typeface="Meiryo UI" panose="020B0604030504040204" pitchFamily="50" charset="-128"/>
              </a:rPr>
              <a:t>資質・能力について考える。</a:t>
            </a:r>
            <a:endParaRPr lang="en-US" altLang="ja-JP" sz="4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endParaRPr lang="en-US" altLang="ja-JP" sz="4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endParaRPr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94130" y="13447"/>
            <a:ext cx="8972176" cy="400110"/>
            <a:chOff x="94130" y="13447"/>
            <a:chExt cx="8972176" cy="400110"/>
          </a:xfrm>
        </p:grpSpPr>
        <p:sp>
          <p:nvSpPr>
            <p:cNvPr id="2" name="テキスト ボックス 1"/>
            <p:cNvSpPr txBox="1"/>
            <p:nvPr/>
          </p:nvSpPr>
          <p:spPr>
            <a:xfrm>
              <a:off x="147918" y="13447"/>
              <a:ext cx="22053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目的</a:t>
              </a:r>
            </a:p>
          </p:txBody>
        </p:sp>
        <p:sp>
          <p:nvSpPr>
            <p:cNvPr id="3" name="正方形/長方形 2"/>
            <p:cNvSpPr/>
            <p:nvPr/>
          </p:nvSpPr>
          <p:spPr>
            <a:xfrm>
              <a:off x="94130" y="53788"/>
              <a:ext cx="67235" cy="28238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四角形: 角を丸くする 16"/>
            <p:cNvSpPr/>
            <p:nvPr/>
          </p:nvSpPr>
          <p:spPr>
            <a:xfrm>
              <a:off x="8602756" y="58644"/>
              <a:ext cx="463550" cy="23495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4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１</a:t>
              </a:r>
              <a:endParaRPr kumimoji="1"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0165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434484"/>
              </p:ext>
            </p:extLst>
          </p:nvPr>
        </p:nvGraphicFramePr>
        <p:xfrm>
          <a:off x="0" y="453898"/>
          <a:ext cx="9078421" cy="6191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19">
                  <a:extLst>
                    <a:ext uri="{9D8B030D-6E8A-4147-A177-3AD203B41FA5}">
                      <a16:colId xmlns="" xmlns:a16="http://schemas.microsoft.com/office/drawing/2014/main" val="651079"/>
                    </a:ext>
                  </a:extLst>
                </a:gridCol>
                <a:gridCol w="2638112">
                  <a:extLst>
                    <a:ext uri="{9D8B030D-6E8A-4147-A177-3AD203B41FA5}">
                      <a16:colId xmlns="" xmlns:a16="http://schemas.microsoft.com/office/drawing/2014/main" val="3990266321"/>
                    </a:ext>
                  </a:extLst>
                </a:gridCol>
                <a:gridCol w="1416676">
                  <a:extLst>
                    <a:ext uri="{9D8B030D-6E8A-4147-A177-3AD203B41FA5}">
                      <a16:colId xmlns="" xmlns:a16="http://schemas.microsoft.com/office/drawing/2014/main" val="1257178223"/>
                    </a:ext>
                  </a:extLst>
                </a:gridCol>
                <a:gridCol w="4751914">
                  <a:extLst>
                    <a:ext uri="{9D8B030D-6E8A-4147-A177-3AD203B41FA5}">
                      <a16:colId xmlns="" xmlns:a16="http://schemas.microsoft.com/office/drawing/2014/main" val="3973805099"/>
                    </a:ext>
                  </a:extLst>
                </a:gridCol>
              </a:tblGrid>
              <a:tr h="51532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１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研修の説明</a:t>
                      </a:r>
                      <a:endParaRPr kumimoji="1" lang="en-US" altLang="ja-JP" sz="24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３分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20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22967329"/>
                  </a:ext>
                </a:extLst>
              </a:tr>
              <a:tr h="88821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２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実践の紹介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２０分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グループごとに自己の実践を紹介し合う。</a:t>
                      </a:r>
                      <a:endParaRPr kumimoji="1" lang="en-US" altLang="ja-JP" sz="28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13014574"/>
                  </a:ext>
                </a:extLst>
              </a:tr>
              <a:tr h="136911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３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グループ協議</a:t>
                      </a:r>
                      <a:endParaRPr kumimoji="1" lang="en-US" altLang="ja-JP" sz="24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１５分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それぞれの紹介をもとに、育まれて</a:t>
                      </a:r>
                      <a:r>
                        <a:rPr kumimoji="1" lang="ja-JP" altLang="en-US" sz="28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いる児童・生徒の</a:t>
                      </a:r>
                      <a:r>
                        <a:rPr kumimoji="1" lang="ja-JP" altLang="en-US" sz="28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資質・能力や今後育んで</a:t>
                      </a:r>
                      <a:r>
                        <a:rPr kumimoji="1" lang="ja-JP" altLang="en-US" sz="28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いきたい資質</a:t>
                      </a:r>
                      <a:r>
                        <a:rPr kumimoji="1" lang="ja-JP" altLang="en-US" sz="28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・能力について協議する。</a:t>
                      </a:r>
                      <a:endParaRPr kumimoji="1" lang="en-US" altLang="ja-JP" sz="28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52829300"/>
                  </a:ext>
                </a:extLst>
              </a:tr>
              <a:tr h="104276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４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グループ発表</a:t>
                      </a:r>
                      <a:endParaRPr kumimoji="1" lang="en-US" altLang="ja-JP" sz="24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１５分</a:t>
                      </a:r>
                      <a:endParaRPr kumimoji="1" lang="en-US" altLang="ja-JP" sz="24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グループごとに協議内容を発表する。</a:t>
                      </a:r>
                      <a:endParaRPr kumimoji="1" lang="en-US" altLang="ja-JP" sz="28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62443876"/>
                  </a:ext>
                </a:extLst>
              </a:tr>
              <a:tr h="94316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５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まとめ</a:t>
                      </a:r>
                      <a:endParaRPr kumimoji="1" lang="en-US" altLang="ja-JP" sz="24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２分</a:t>
                      </a:r>
                      <a:endParaRPr kumimoji="1" lang="en-US" altLang="ja-JP" sz="24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グループ発表を通しての、共通点を共有する。</a:t>
                      </a:r>
                      <a:endParaRPr kumimoji="1" lang="en-US" altLang="ja-JP" sz="28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5936165"/>
                  </a:ext>
                </a:extLst>
              </a:tr>
              <a:tr h="94316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６　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振り返り</a:t>
                      </a:r>
                      <a:endParaRPr kumimoji="1" lang="en-US" altLang="ja-JP" sz="24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１０分</a:t>
                      </a:r>
                      <a:endParaRPr kumimoji="1" lang="en-US" altLang="ja-JP" sz="24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研修会を通して、考えたことについて振り返る。</a:t>
                      </a:r>
                      <a:endParaRPr kumimoji="1" lang="en-US" altLang="ja-JP" sz="28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7" name="グループ化 26"/>
          <p:cNvGrpSpPr/>
          <p:nvPr/>
        </p:nvGrpSpPr>
        <p:grpSpPr>
          <a:xfrm>
            <a:off x="94130" y="13447"/>
            <a:ext cx="8972176" cy="400110"/>
            <a:chOff x="94130" y="13447"/>
            <a:chExt cx="8972176" cy="400110"/>
          </a:xfrm>
        </p:grpSpPr>
        <p:sp>
          <p:nvSpPr>
            <p:cNvPr id="28" name="テキスト ボックス 27"/>
            <p:cNvSpPr txBox="1"/>
            <p:nvPr/>
          </p:nvSpPr>
          <p:spPr>
            <a:xfrm>
              <a:off x="147918" y="13447"/>
              <a:ext cx="22053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研修の流れ</a:t>
              </a:r>
              <a:endPara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94130" y="53788"/>
              <a:ext cx="67235" cy="28238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四角形: 角を丸くする 16"/>
            <p:cNvSpPr/>
            <p:nvPr/>
          </p:nvSpPr>
          <p:spPr>
            <a:xfrm>
              <a:off x="8602756" y="58644"/>
              <a:ext cx="463550" cy="23495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4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２</a:t>
              </a:r>
              <a:endParaRPr kumimoji="1"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2868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22812" y="2154900"/>
            <a:ext cx="8640000" cy="93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28" name="サブタイトル 2"/>
          <p:cNvSpPr txBox="1">
            <a:spLocks/>
          </p:cNvSpPr>
          <p:nvPr/>
        </p:nvSpPr>
        <p:spPr>
          <a:xfrm>
            <a:off x="71345" y="1039699"/>
            <a:ext cx="8881783" cy="5502769"/>
          </a:xfrm>
          <a:prstGeom prst="rect">
            <a:avLst/>
          </a:prstGeom>
          <a:ln w="57150">
            <a:solidFill>
              <a:srgbClr val="0070C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3600" b="1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ja-JP" altLang="en-US" sz="4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29" name="グループ化 28"/>
          <p:cNvGrpSpPr/>
          <p:nvPr/>
        </p:nvGrpSpPr>
        <p:grpSpPr>
          <a:xfrm>
            <a:off x="71345" y="293594"/>
            <a:ext cx="1784350" cy="1620000"/>
            <a:chOff x="6612592" y="2482477"/>
            <a:chExt cx="1784350" cy="1620000"/>
          </a:xfrm>
        </p:grpSpPr>
        <p:sp>
          <p:nvSpPr>
            <p:cNvPr id="30" name="楕円 7"/>
            <p:cNvSpPr/>
            <p:nvPr/>
          </p:nvSpPr>
          <p:spPr>
            <a:xfrm>
              <a:off x="6720542" y="2482477"/>
              <a:ext cx="1620000" cy="1620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6612592" y="2815423"/>
              <a:ext cx="17843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8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実践の</a:t>
              </a:r>
              <a:endParaRPr lang="en-US" altLang="ja-JP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kumimoji="1" lang="ja-JP" altLang="en-US" sz="28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紹介</a:t>
              </a:r>
            </a:p>
          </p:txBody>
        </p:sp>
      </p:grpSp>
      <p:sp>
        <p:nvSpPr>
          <p:cNvPr id="32" name="テキスト ボックス 31"/>
          <p:cNvSpPr txBox="1"/>
          <p:nvPr/>
        </p:nvSpPr>
        <p:spPr>
          <a:xfrm>
            <a:off x="1855695" y="1103593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グループごとに自己の実践に</a:t>
            </a:r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ついて紹介し合う</a:t>
            </a:r>
            <a:endParaRPr kumimoji="1"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89154" y="3174675"/>
            <a:ext cx="5098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１人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ずつ実践発表　（３分程度）　　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8" name="四角形: 角を丸くする 16"/>
          <p:cNvSpPr/>
          <p:nvPr/>
        </p:nvSpPr>
        <p:spPr>
          <a:xfrm>
            <a:off x="8602756" y="58644"/>
            <a:ext cx="463550" cy="23495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３</a:t>
            </a:r>
            <a:endParaRPr kumimoji="1" lang="ja-JP" altLang="en-US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35039" y="2172096"/>
            <a:ext cx="88553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今年度行った実践の中で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、ぜひ紹介したいと思う実践を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グループ内で伝え合いましょう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82250" y="3777015"/>
            <a:ext cx="343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発表する人は、具体物を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例に発表する。　　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28301" y="5134426"/>
            <a:ext cx="3388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聞く人は、付箋紙にメモを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しながら聞く。　　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704856" y="3744897"/>
            <a:ext cx="3862557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児童・生徒の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ノートやワークシート、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ホワイトボードを撮った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写真、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作品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等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二等辺三角形 2"/>
          <p:cNvSpPr/>
          <p:nvPr/>
        </p:nvSpPr>
        <p:spPr>
          <a:xfrm rot="5400000" flipH="1">
            <a:off x="4055158" y="4108994"/>
            <a:ext cx="432000" cy="288000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メモ 3"/>
          <p:cNvSpPr/>
          <p:nvPr/>
        </p:nvSpPr>
        <p:spPr>
          <a:xfrm>
            <a:off x="4490774" y="5014090"/>
            <a:ext cx="1994555" cy="1299048"/>
          </a:xfrm>
          <a:prstGeom prst="foldedCorner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育まれていると</a:t>
            </a:r>
            <a:endParaRPr kumimoji="1" lang="en-US" altLang="ja-JP" sz="2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思われる</a:t>
            </a:r>
            <a:endParaRPr lang="en-US" altLang="ja-JP" sz="2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資質・能力</a:t>
            </a:r>
            <a:endParaRPr lang="en-US" altLang="ja-JP" sz="2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6" name="メモ 25"/>
          <p:cNvSpPr/>
          <p:nvPr/>
        </p:nvSpPr>
        <p:spPr>
          <a:xfrm>
            <a:off x="6636135" y="5006733"/>
            <a:ext cx="1994555" cy="1299048"/>
          </a:xfrm>
          <a:prstGeom prst="foldedCorner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次</a:t>
            </a:r>
            <a:r>
              <a:rPr lang="ja-JP" altLang="en-US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年度、育んで</a:t>
            </a:r>
            <a:endParaRPr lang="en-US" altLang="ja-JP" sz="2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いきたい</a:t>
            </a:r>
            <a:endParaRPr lang="en-US" altLang="ja-JP" sz="2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資質</a:t>
            </a:r>
            <a:r>
              <a:rPr lang="ja-JP" altLang="en-US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・能力</a:t>
            </a:r>
            <a:endParaRPr kumimoji="1" lang="ja-JP" altLang="en-US" sz="2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488126" y="3665153"/>
            <a:ext cx="8316000" cy="1138667"/>
          </a:xfrm>
          <a:prstGeom prst="roundRect">
            <a:avLst/>
          </a:prstGeom>
          <a:noFill/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 17"/>
          <p:cNvSpPr/>
          <p:nvPr/>
        </p:nvSpPr>
        <p:spPr>
          <a:xfrm>
            <a:off x="435038" y="4915761"/>
            <a:ext cx="8388000" cy="1476000"/>
          </a:xfrm>
          <a:prstGeom prst="roundRect">
            <a:avLst/>
          </a:prstGeom>
          <a:noFill/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二等辺三角形 18"/>
          <p:cNvSpPr/>
          <p:nvPr/>
        </p:nvSpPr>
        <p:spPr>
          <a:xfrm rot="5400000" flipH="1">
            <a:off x="3992355" y="5509761"/>
            <a:ext cx="432000" cy="288000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7378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サブタイトル 2"/>
          <p:cNvSpPr txBox="1">
            <a:spLocks/>
          </p:cNvSpPr>
          <p:nvPr/>
        </p:nvSpPr>
        <p:spPr>
          <a:xfrm>
            <a:off x="131109" y="1039699"/>
            <a:ext cx="8881783" cy="5502769"/>
          </a:xfrm>
          <a:prstGeom prst="rect">
            <a:avLst/>
          </a:prstGeom>
          <a:ln w="57150">
            <a:solidFill>
              <a:srgbClr val="0070C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3600" b="1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ja-JP" altLang="en-US" sz="4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29" name="グループ化 28"/>
          <p:cNvGrpSpPr/>
          <p:nvPr/>
        </p:nvGrpSpPr>
        <p:grpSpPr>
          <a:xfrm>
            <a:off x="71345" y="293594"/>
            <a:ext cx="1784350" cy="1620000"/>
            <a:chOff x="6612592" y="2482477"/>
            <a:chExt cx="1784350" cy="1620000"/>
          </a:xfrm>
        </p:grpSpPr>
        <p:sp>
          <p:nvSpPr>
            <p:cNvPr id="30" name="楕円 7"/>
            <p:cNvSpPr/>
            <p:nvPr/>
          </p:nvSpPr>
          <p:spPr>
            <a:xfrm>
              <a:off x="6720542" y="2482477"/>
              <a:ext cx="1620000" cy="1620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6612592" y="2815423"/>
              <a:ext cx="17843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8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実践の</a:t>
              </a:r>
              <a:endParaRPr lang="en-US" altLang="ja-JP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kumimoji="1" lang="ja-JP" altLang="en-US" sz="28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紹介</a:t>
              </a:r>
            </a:p>
          </p:txBody>
        </p:sp>
      </p:grpSp>
      <p:sp>
        <p:nvSpPr>
          <p:cNvPr id="32" name="テキスト ボックス 31"/>
          <p:cNvSpPr txBox="1"/>
          <p:nvPr/>
        </p:nvSpPr>
        <p:spPr>
          <a:xfrm>
            <a:off x="1855695" y="1103593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グループごとに自己の実践に</a:t>
            </a:r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ついて紹介し合う</a:t>
            </a:r>
            <a:endParaRPr kumimoji="1"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8" name="四角形: 角を丸くする 16"/>
          <p:cNvSpPr/>
          <p:nvPr/>
        </p:nvSpPr>
        <p:spPr>
          <a:xfrm>
            <a:off x="8602756" y="58644"/>
            <a:ext cx="463550" cy="23495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４</a:t>
            </a:r>
            <a:endParaRPr kumimoji="1" lang="ja-JP" altLang="en-US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62039" y="2051124"/>
            <a:ext cx="287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発表のイメージ例　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27931" b="9551"/>
          <a:stretch/>
        </p:blipFill>
        <p:spPr>
          <a:xfrm>
            <a:off x="179295" y="2687930"/>
            <a:ext cx="2829556" cy="1996572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271118" y="4859643"/>
            <a:ext cx="287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具体物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操作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しながら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紹介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261094" y="4808884"/>
            <a:ext cx="287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作品をいくつか例示しながら紹介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/>
          <a:srcRect l="15943"/>
          <a:stretch/>
        </p:blipFill>
        <p:spPr>
          <a:xfrm>
            <a:off x="3098348" y="2713152"/>
            <a:ext cx="2947303" cy="197135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4"/>
          <a:srcRect l="10315" r="10558"/>
          <a:stretch/>
        </p:blipFill>
        <p:spPr>
          <a:xfrm>
            <a:off x="6142043" y="2737761"/>
            <a:ext cx="2774456" cy="1971350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6160150" y="4808885"/>
            <a:ext cx="287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子供のノートをいくつか例示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しながら紹介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6924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34000" y="2105329"/>
            <a:ext cx="8676000" cy="57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28" name="サブタイトル 2"/>
          <p:cNvSpPr txBox="1">
            <a:spLocks/>
          </p:cNvSpPr>
          <p:nvPr/>
        </p:nvSpPr>
        <p:spPr>
          <a:xfrm>
            <a:off x="131109" y="1039699"/>
            <a:ext cx="8881783" cy="5502769"/>
          </a:xfrm>
          <a:prstGeom prst="rect">
            <a:avLst/>
          </a:prstGeom>
          <a:ln w="57150">
            <a:solidFill>
              <a:srgbClr val="0070C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3600" b="1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ja-JP" altLang="en-US" sz="4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29" name="グループ化 28"/>
          <p:cNvGrpSpPr/>
          <p:nvPr/>
        </p:nvGrpSpPr>
        <p:grpSpPr>
          <a:xfrm>
            <a:off x="71345" y="293594"/>
            <a:ext cx="1784350" cy="1620000"/>
            <a:chOff x="6612592" y="2482477"/>
            <a:chExt cx="1784350" cy="1620000"/>
          </a:xfrm>
        </p:grpSpPr>
        <p:sp>
          <p:nvSpPr>
            <p:cNvPr id="30" name="楕円 7"/>
            <p:cNvSpPr/>
            <p:nvPr/>
          </p:nvSpPr>
          <p:spPr>
            <a:xfrm>
              <a:off x="6720542" y="2482477"/>
              <a:ext cx="1620000" cy="1620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6612592" y="2815423"/>
              <a:ext cx="17843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8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グループ</a:t>
              </a:r>
              <a:endParaRPr lang="en-US" altLang="ja-JP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ja-JP" altLang="en-US" sz="28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協議</a:t>
              </a:r>
              <a:endParaRPr lang="en-US" altLang="ja-JP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2" name="テキスト ボックス 31"/>
          <p:cNvSpPr txBox="1"/>
          <p:nvPr/>
        </p:nvSpPr>
        <p:spPr>
          <a:xfrm>
            <a:off x="1855695" y="1103593"/>
            <a:ext cx="71178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それぞれの紹介をもとに、次年度育んでいきたい</a:t>
            </a: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児童・生徒の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資質・能力について協議する</a:t>
            </a: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79295" y="3031219"/>
            <a:ext cx="3566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①付箋紙を模造紙に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貼る。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8" name="四角形: 角を丸くする 16"/>
          <p:cNvSpPr/>
          <p:nvPr/>
        </p:nvSpPr>
        <p:spPr>
          <a:xfrm>
            <a:off x="8602756" y="58644"/>
            <a:ext cx="463550" cy="23495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５</a:t>
            </a:r>
            <a:endParaRPr kumimoji="1" lang="ja-JP" altLang="en-US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66894" y="2129285"/>
            <a:ext cx="8855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次年度育んで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いきたい児童・生徒の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資質・能力について考えましょう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二等辺三角形 2"/>
          <p:cNvSpPr/>
          <p:nvPr/>
        </p:nvSpPr>
        <p:spPr>
          <a:xfrm rot="5400000" flipH="1">
            <a:off x="3586290" y="4258105"/>
            <a:ext cx="432000" cy="288000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47115" y="3965561"/>
            <a:ext cx="3566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②３つの資質・能力の柱に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分類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する。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47115" y="5181232"/>
            <a:ext cx="3566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③分類したものにタイトルを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付ける。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0" name="メモ 39"/>
          <p:cNvSpPr/>
          <p:nvPr/>
        </p:nvSpPr>
        <p:spPr>
          <a:xfrm>
            <a:off x="5856243" y="3352157"/>
            <a:ext cx="652725" cy="347969"/>
          </a:xfrm>
          <a:prstGeom prst="foldedCorner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4275555" y="2679807"/>
            <a:ext cx="4698026" cy="3680448"/>
            <a:chOff x="4275555" y="2679807"/>
            <a:chExt cx="4698026" cy="3680448"/>
          </a:xfrm>
        </p:grpSpPr>
        <p:sp>
          <p:nvSpPr>
            <p:cNvPr id="62" name="角丸四角形 61"/>
            <p:cNvSpPr/>
            <p:nvPr/>
          </p:nvSpPr>
          <p:spPr>
            <a:xfrm>
              <a:off x="4275555" y="4474771"/>
              <a:ext cx="936468" cy="81682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角丸四角形 60"/>
            <p:cNvSpPr/>
            <p:nvPr/>
          </p:nvSpPr>
          <p:spPr>
            <a:xfrm>
              <a:off x="5334024" y="4926698"/>
              <a:ext cx="936468" cy="81682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角丸四角形 59"/>
            <p:cNvSpPr/>
            <p:nvPr/>
          </p:nvSpPr>
          <p:spPr>
            <a:xfrm>
              <a:off x="6744633" y="4811371"/>
              <a:ext cx="936468" cy="81682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角丸四角形 58"/>
            <p:cNvSpPr/>
            <p:nvPr/>
          </p:nvSpPr>
          <p:spPr>
            <a:xfrm>
              <a:off x="7816891" y="4752865"/>
              <a:ext cx="864000" cy="81682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角丸四角形 56"/>
            <p:cNvSpPr/>
            <p:nvPr/>
          </p:nvSpPr>
          <p:spPr>
            <a:xfrm>
              <a:off x="6945263" y="3119388"/>
              <a:ext cx="811576" cy="81682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角丸四角形 14"/>
            <p:cNvSpPr/>
            <p:nvPr/>
          </p:nvSpPr>
          <p:spPr>
            <a:xfrm>
              <a:off x="5783970" y="3159059"/>
              <a:ext cx="834516" cy="92231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メモ 3"/>
            <p:cNvSpPr/>
            <p:nvPr/>
          </p:nvSpPr>
          <p:spPr>
            <a:xfrm>
              <a:off x="4504724" y="4578729"/>
              <a:ext cx="652725" cy="347969"/>
            </a:xfrm>
            <a:prstGeom prst="foldedCorner">
              <a:avLst/>
            </a:prstGeom>
            <a:solidFill>
              <a:srgbClr val="00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grpSp>
          <p:nvGrpSpPr>
            <p:cNvPr id="14" name="グループ化 13"/>
            <p:cNvGrpSpPr/>
            <p:nvPr/>
          </p:nvGrpSpPr>
          <p:grpSpPr>
            <a:xfrm>
              <a:off x="4612269" y="3639429"/>
              <a:ext cx="3679200" cy="2660099"/>
              <a:chOff x="4816077" y="3603901"/>
              <a:chExt cx="3679200" cy="2660099"/>
            </a:xfrm>
          </p:grpSpPr>
          <p:cxnSp>
            <p:nvCxnSpPr>
              <p:cNvPr id="6" name="直線コネクタ 5"/>
              <p:cNvCxnSpPr/>
              <p:nvPr/>
            </p:nvCxnSpPr>
            <p:spPr>
              <a:xfrm>
                <a:off x="4816077" y="3633382"/>
                <a:ext cx="1875516" cy="7697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コネクタ 23"/>
              <p:cNvCxnSpPr/>
              <p:nvPr/>
            </p:nvCxnSpPr>
            <p:spPr>
              <a:xfrm flipV="1">
                <a:off x="6711217" y="3603901"/>
                <a:ext cx="1784060" cy="80446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コネクタ 33"/>
              <p:cNvCxnSpPr/>
              <p:nvPr/>
            </p:nvCxnSpPr>
            <p:spPr>
              <a:xfrm>
                <a:off x="6712046" y="4409885"/>
                <a:ext cx="0" cy="185411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テキスト ボックス 35"/>
            <p:cNvSpPr txBox="1"/>
            <p:nvPr/>
          </p:nvSpPr>
          <p:spPr>
            <a:xfrm>
              <a:off x="4610570" y="5993789"/>
              <a:ext cx="15899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知識及び技能</a:t>
              </a:r>
              <a:endPara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6474974" y="6021701"/>
              <a:ext cx="24986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思考力、判断力、表現力等</a:t>
              </a:r>
              <a:endPara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39" name="メモ 38"/>
            <p:cNvSpPr/>
            <p:nvPr/>
          </p:nvSpPr>
          <p:spPr>
            <a:xfrm>
              <a:off x="4330310" y="4858544"/>
              <a:ext cx="652725" cy="347969"/>
            </a:xfrm>
            <a:prstGeom prst="foldedCorner">
              <a:avLst/>
            </a:prstGeom>
            <a:solidFill>
              <a:srgbClr val="00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41" name="メモ 40"/>
            <p:cNvSpPr/>
            <p:nvPr/>
          </p:nvSpPr>
          <p:spPr>
            <a:xfrm>
              <a:off x="5865372" y="3657333"/>
              <a:ext cx="652725" cy="347969"/>
            </a:xfrm>
            <a:prstGeom prst="foldedCorner">
              <a:avLst/>
            </a:prstGeom>
            <a:solidFill>
              <a:srgbClr val="00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42" name="メモ 41"/>
            <p:cNvSpPr/>
            <p:nvPr/>
          </p:nvSpPr>
          <p:spPr>
            <a:xfrm>
              <a:off x="6805247" y="4977712"/>
              <a:ext cx="652725" cy="347969"/>
            </a:xfrm>
            <a:prstGeom prst="foldedCorner">
              <a:avLst/>
            </a:prstGeom>
            <a:solidFill>
              <a:srgbClr val="00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43" name="メモ 42"/>
            <p:cNvSpPr/>
            <p:nvPr/>
          </p:nvSpPr>
          <p:spPr>
            <a:xfrm>
              <a:off x="6968852" y="5223149"/>
              <a:ext cx="652725" cy="347969"/>
            </a:xfrm>
            <a:prstGeom prst="foldedCorner">
              <a:avLst/>
            </a:prstGeom>
            <a:solidFill>
              <a:srgbClr val="00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45" name="メモ 44"/>
            <p:cNvSpPr/>
            <p:nvPr/>
          </p:nvSpPr>
          <p:spPr>
            <a:xfrm>
              <a:off x="7902048" y="4886684"/>
              <a:ext cx="652725" cy="347969"/>
            </a:xfrm>
            <a:prstGeom prst="foldedCorner">
              <a:avLst/>
            </a:prstGeom>
            <a:solidFill>
              <a:srgbClr val="FF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46" name="メモ 45"/>
            <p:cNvSpPr/>
            <p:nvPr/>
          </p:nvSpPr>
          <p:spPr>
            <a:xfrm>
              <a:off x="7965107" y="5168945"/>
              <a:ext cx="652725" cy="347969"/>
            </a:xfrm>
            <a:prstGeom prst="foldedCorner">
              <a:avLst/>
            </a:prstGeom>
            <a:solidFill>
              <a:srgbClr val="FF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47" name="メモ 46"/>
            <p:cNvSpPr/>
            <p:nvPr/>
          </p:nvSpPr>
          <p:spPr>
            <a:xfrm>
              <a:off x="6985073" y="3251792"/>
              <a:ext cx="652725" cy="347969"/>
            </a:xfrm>
            <a:prstGeom prst="foldedCorner">
              <a:avLst/>
            </a:prstGeom>
            <a:solidFill>
              <a:srgbClr val="FF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48" name="メモ 47"/>
            <p:cNvSpPr/>
            <p:nvPr/>
          </p:nvSpPr>
          <p:spPr>
            <a:xfrm>
              <a:off x="7054983" y="3493689"/>
              <a:ext cx="652725" cy="347969"/>
            </a:xfrm>
            <a:prstGeom prst="foldedCorner">
              <a:avLst/>
            </a:prstGeom>
            <a:solidFill>
              <a:srgbClr val="FF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49" name="メモ 48"/>
            <p:cNvSpPr/>
            <p:nvPr/>
          </p:nvSpPr>
          <p:spPr>
            <a:xfrm>
              <a:off x="5391909" y="5272767"/>
              <a:ext cx="652725" cy="347969"/>
            </a:xfrm>
            <a:prstGeom prst="foldedCorner">
              <a:avLst/>
            </a:prstGeom>
            <a:solidFill>
              <a:srgbClr val="FF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50" name="メモ 49"/>
            <p:cNvSpPr/>
            <p:nvPr/>
          </p:nvSpPr>
          <p:spPr>
            <a:xfrm>
              <a:off x="5609846" y="5087083"/>
              <a:ext cx="652725" cy="347969"/>
            </a:xfrm>
            <a:prstGeom prst="foldedCorner">
              <a:avLst/>
            </a:prstGeom>
            <a:solidFill>
              <a:srgbClr val="FF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5317606" y="4618105"/>
              <a:ext cx="100679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rgbClr val="00206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タイトル</a:t>
              </a:r>
              <a:endParaRPr lang="en-US" altLang="ja-JP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6777299" y="4510270"/>
              <a:ext cx="936000" cy="3564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rgbClr val="00206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タイトル</a:t>
              </a:r>
              <a:endParaRPr lang="en-US" altLang="ja-JP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7816891" y="4471797"/>
              <a:ext cx="936000" cy="324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rgbClr val="00206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タイトル</a:t>
              </a:r>
              <a:endParaRPr lang="en-US" altLang="ja-JP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5700044" y="2927445"/>
              <a:ext cx="936000" cy="324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rgbClr val="00206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タイトル</a:t>
              </a:r>
              <a:endParaRPr lang="en-US" altLang="ja-JP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5375788" y="2679807"/>
              <a:ext cx="28745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学びに向かう力、人間性</a:t>
              </a:r>
              <a:endPara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7132897" y="3005260"/>
              <a:ext cx="936000" cy="324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rgbClr val="00206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タイトル</a:t>
              </a:r>
              <a:endParaRPr lang="en-US" altLang="ja-JP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4291191" y="4119983"/>
              <a:ext cx="100679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rgbClr val="00206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タイトル</a:t>
              </a:r>
              <a:endParaRPr lang="en-US" altLang="ja-JP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55" name="メモ 54"/>
          <p:cNvSpPr/>
          <p:nvPr/>
        </p:nvSpPr>
        <p:spPr>
          <a:xfrm>
            <a:off x="5925787" y="3397185"/>
            <a:ext cx="652725" cy="347969"/>
          </a:xfrm>
          <a:prstGeom prst="foldedCorner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6797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99085" y="2035800"/>
            <a:ext cx="7308712" cy="57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28" name="サブタイトル 2"/>
          <p:cNvSpPr txBox="1">
            <a:spLocks/>
          </p:cNvSpPr>
          <p:nvPr/>
        </p:nvSpPr>
        <p:spPr>
          <a:xfrm>
            <a:off x="131109" y="1039699"/>
            <a:ext cx="8881783" cy="5502769"/>
          </a:xfrm>
          <a:prstGeom prst="rect">
            <a:avLst/>
          </a:prstGeom>
          <a:ln w="57150">
            <a:solidFill>
              <a:srgbClr val="33CC3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3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ja-JP" altLang="en-US" sz="4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29" name="グループ化 28"/>
          <p:cNvGrpSpPr/>
          <p:nvPr/>
        </p:nvGrpSpPr>
        <p:grpSpPr>
          <a:xfrm>
            <a:off x="71345" y="293594"/>
            <a:ext cx="1784350" cy="1620000"/>
            <a:chOff x="6612592" y="2482477"/>
            <a:chExt cx="1784350" cy="1620000"/>
          </a:xfrm>
        </p:grpSpPr>
        <p:sp>
          <p:nvSpPr>
            <p:cNvPr id="30" name="楕円 7"/>
            <p:cNvSpPr/>
            <p:nvPr/>
          </p:nvSpPr>
          <p:spPr>
            <a:xfrm>
              <a:off x="6720542" y="2482477"/>
              <a:ext cx="1620000" cy="162000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6612592" y="2815423"/>
              <a:ext cx="17843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8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グループ</a:t>
              </a:r>
              <a:endParaRPr lang="en-US" altLang="ja-JP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ja-JP" altLang="en-US" sz="28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発表</a:t>
              </a:r>
              <a:endParaRPr lang="en-US" altLang="ja-JP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2" name="テキスト ボックス 31"/>
          <p:cNvSpPr txBox="1"/>
          <p:nvPr/>
        </p:nvSpPr>
        <p:spPr>
          <a:xfrm>
            <a:off x="1855695" y="1182571"/>
            <a:ext cx="5563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グループごとに協議内容を発表する</a:t>
            </a: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8" name="四角形: 角を丸くする 16"/>
          <p:cNvSpPr/>
          <p:nvPr/>
        </p:nvSpPr>
        <p:spPr>
          <a:xfrm>
            <a:off x="8602756" y="58644"/>
            <a:ext cx="463550" cy="23495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６</a:t>
            </a:r>
            <a:endParaRPr kumimoji="1" lang="ja-JP" altLang="en-US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30625" y="2050217"/>
            <a:ext cx="7117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グループごとに協議した内容を発表していきましょう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131110" y="2757963"/>
            <a:ext cx="54426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▶協議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内容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をもとに、次年度に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育んでいきたい資質・能力について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発表する。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4845052" y="2750221"/>
            <a:ext cx="4221254" cy="3708797"/>
            <a:chOff x="4042070" y="2547300"/>
            <a:chExt cx="5165058" cy="4239764"/>
          </a:xfrm>
        </p:grpSpPr>
        <p:sp>
          <p:nvSpPr>
            <p:cNvPr id="14" name="角丸四角形 13"/>
            <p:cNvSpPr/>
            <p:nvPr/>
          </p:nvSpPr>
          <p:spPr>
            <a:xfrm>
              <a:off x="4275555" y="4474771"/>
              <a:ext cx="936468" cy="81682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角丸四角形 14"/>
            <p:cNvSpPr/>
            <p:nvPr/>
          </p:nvSpPr>
          <p:spPr>
            <a:xfrm>
              <a:off x="5334024" y="4926698"/>
              <a:ext cx="936468" cy="81682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角丸四角形 15"/>
            <p:cNvSpPr/>
            <p:nvPr/>
          </p:nvSpPr>
          <p:spPr>
            <a:xfrm>
              <a:off x="6744633" y="4811371"/>
              <a:ext cx="936468" cy="81682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角丸四角形 16"/>
            <p:cNvSpPr/>
            <p:nvPr/>
          </p:nvSpPr>
          <p:spPr>
            <a:xfrm>
              <a:off x="7816891" y="4752865"/>
              <a:ext cx="864000" cy="81682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角丸四角形 17"/>
            <p:cNvSpPr/>
            <p:nvPr/>
          </p:nvSpPr>
          <p:spPr>
            <a:xfrm>
              <a:off x="6945263" y="3119388"/>
              <a:ext cx="811576" cy="81682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角丸四角形 18"/>
            <p:cNvSpPr/>
            <p:nvPr/>
          </p:nvSpPr>
          <p:spPr>
            <a:xfrm>
              <a:off x="5783970" y="3159059"/>
              <a:ext cx="834516" cy="92231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メモ 19"/>
            <p:cNvSpPr/>
            <p:nvPr/>
          </p:nvSpPr>
          <p:spPr>
            <a:xfrm>
              <a:off x="4504724" y="4578729"/>
              <a:ext cx="652725" cy="347969"/>
            </a:xfrm>
            <a:prstGeom prst="foldedCorner">
              <a:avLst/>
            </a:prstGeom>
            <a:solidFill>
              <a:srgbClr val="00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grpSp>
          <p:nvGrpSpPr>
            <p:cNvPr id="22" name="グループ化 21"/>
            <p:cNvGrpSpPr/>
            <p:nvPr/>
          </p:nvGrpSpPr>
          <p:grpSpPr>
            <a:xfrm>
              <a:off x="4612269" y="3639429"/>
              <a:ext cx="3679200" cy="2660099"/>
              <a:chOff x="4816077" y="3603901"/>
              <a:chExt cx="3679200" cy="2660099"/>
            </a:xfrm>
          </p:grpSpPr>
          <p:cxnSp>
            <p:nvCxnSpPr>
              <p:cNvPr id="48" name="直線コネクタ 47"/>
              <p:cNvCxnSpPr/>
              <p:nvPr/>
            </p:nvCxnSpPr>
            <p:spPr>
              <a:xfrm>
                <a:off x="4816077" y="3633382"/>
                <a:ext cx="1875516" cy="7697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コネクタ 48"/>
              <p:cNvCxnSpPr/>
              <p:nvPr/>
            </p:nvCxnSpPr>
            <p:spPr>
              <a:xfrm flipV="1">
                <a:off x="6711217" y="3603901"/>
                <a:ext cx="1784060" cy="80446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コネクタ 49"/>
              <p:cNvCxnSpPr/>
              <p:nvPr/>
            </p:nvCxnSpPr>
            <p:spPr>
              <a:xfrm>
                <a:off x="6712046" y="4409885"/>
                <a:ext cx="0" cy="185411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テキスト ボックス 22"/>
            <p:cNvSpPr txBox="1"/>
            <p:nvPr/>
          </p:nvSpPr>
          <p:spPr>
            <a:xfrm>
              <a:off x="4337584" y="6420527"/>
              <a:ext cx="1924986" cy="351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知識及び技能</a:t>
              </a:r>
              <a:endPara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6300161" y="6435224"/>
              <a:ext cx="2906967" cy="351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思考力、判断力、表現力等</a:t>
              </a:r>
              <a:endPara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5" name="メモ 24"/>
            <p:cNvSpPr/>
            <p:nvPr/>
          </p:nvSpPr>
          <p:spPr>
            <a:xfrm>
              <a:off x="4330310" y="4858544"/>
              <a:ext cx="652725" cy="347969"/>
            </a:xfrm>
            <a:prstGeom prst="foldedCorner">
              <a:avLst/>
            </a:prstGeom>
            <a:solidFill>
              <a:srgbClr val="00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7" name="メモ 26"/>
            <p:cNvSpPr/>
            <p:nvPr/>
          </p:nvSpPr>
          <p:spPr>
            <a:xfrm>
              <a:off x="6805247" y="4977712"/>
              <a:ext cx="652725" cy="347969"/>
            </a:xfrm>
            <a:prstGeom prst="foldedCorner">
              <a:avLst/>
            </a:prstGeom>
            <a:solidFill>
              <a:srgbClr val="00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33" name="メモ 32"/>
            <p:cNvSpPr/>
            <p:nvPr/>
          </p:nvSpPr>
          <p:spPr>
            <a:xfrm>
              <a:off x="6968852" y="5223149"/>
              <a:ext cx="652725" cy="347969"/>
            </a:xfrm>
            <a:prstGeom prst="foldedCorner">
              <a:avLst/>
            </a:prstGeom>
            <a:solidFill>
              <a:srgbClr val="00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34" name="メモ 33"/>
            <p:cNvSpPr/>
            <p:nvPr/>
          </p:nvSpPr>
          <p:spPr>
            <a:xfrm>
              <a:off x="7902048" y="4886684"/>
              <a:ext cx="652725" cy="347969"/>
            </a:xfrm>
            <a:prstGeom prst="foldedCorner">
              <a:avLst/>
            </a:prstGeom>
            <a:solidFill>
              <a:srgbClr val="FF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35" name="メモ 34"/>
            <p:cNvSpPr/>
            <p:nvPr/>
          </p:nvSpPr>
          <p:spPr>
            <a:xfrm>
              <a:off x="7965107" y="5168945"/>
              <a:ext cx="652725" cy="347969"/>
            </a:xfrm>
            <a:prstGeom prst="foldedCorner">
              <a:avLst/>
            </a:prstGeom>
            <a:solidFill>
              <a:srgbClr val="FF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36" name="メモ 35"/>
            <p:cNvSpPr/>
            <p:nvPr/>
          </p:nvSpPr>
          <p:spPr>
            <a:xfrm>
              <a:off x="6985073" y="3251792"/>
              <a:ext cx="652725" cy="347969"/>
            </a:xfrm>
            <a:prstGeom prst="foldedCorner">
              <a:avLst/>
            </a:prstGeom>
            <a:solidFill>
              <a:srgbClr val="FF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37" name="メモ 36"/>
            <p:cNvSpPr/>
            <p:nvPr/>
          </p:nvSpPr>
          <p:spPr>
            <a:xfrm>
              <a:off x="7054983" y="3493689"/>
              <a:ext cx="652725" cy="347969"/>
            </a:xfrm>
            <a:prstGeom prst="foldedCorner">
              <a:avLst/>
            </a:prstGeom>
            <a:solidFill>
              <a:srgbClr val="FF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39" name="メモ 38"/>
            <p:cNvSpPr/>
            <p:nvPr/>
          </p:nvSpPr>
          <p:spPr>
            <a:xfrm>
              <a:off x="5391909" y="5272767"/>
              <a:ext cx="652725" cy="347969"/>
            </a:xfrm>
            <a:prstGeom prst="foldedCorner">
              <a:avLst/>
            </a:prstGeom>
            <a:solidFill>
              <a:srgbClr val="FF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40" name="メモ 39"/>
            <p:cNvSpPr/>
            <p:nvPr/>
          </p:nvSpPr>
          <p:spPr>
            <a:xfrm>
              <a:off x="5609846" y="5087083"/>
              <a:ext cx="652725" cy="347969"/>
            </a:xfrm>
            <a:prstGeom prst="foldedCorner">
              <a:avLst/>
            </a:prstGeom>
            <a:solidFill>
              <a:srgbClr val="FF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5299321" y="4573495"/>
              <a:ext cx="1211085" cy="4222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rgbClr val="00206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タイトル</a:t>
              </a:r>
              <a:endParaRPr lang="en-US" altLang="ja-JP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6555278" y="4493994"/>
              <a:ext cx="1138032" cy="4222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rgbClr val="00206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タイトル</a:t>
              </a:r>
              <a:endParaRPr lang="en-US" altLang="ja-JP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7816889" y="4471796"/>
              <a:ext cx="1156689" cy="4222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rgbClr val="00206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タイトル</a:t>
              </a:r>
              <a:endParaRPr lang="en-US" altLang="ja-JP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5344533" y="2972629"/>
              <a:ext cx="1244135" cy="4222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rgbClr val="00206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タイトル</a:t>
              </a:r>
              <a:endParaRPr lang="en-US" altLang="ja-JP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5328513" y="2547300"/>
              <a:ext cx="2874512" cy="351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学びに向かう力、</a:t>
              </a:r>
              <a:r>
                <a:rPr lang="ja-JP" altLang="en-US" sz="14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人間性等</a:t>
              </a:r>
              <a:endPara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6805247" y="2905054"/>
              <a:ext cx="1204699" cy="4222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rgbClr val="00206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タイトル</a:t>
              </a:r>
              <a:endParaRPr lang="en-US" altLang="ja-JP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4042070" y="4119983"/>
              <a:ext cx="1255913" cy="4222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rgbClr val="00206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タイトル</a:t>
              </a:r>
              <a:endParaRPr lang="en-US" altLang="ja-JP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6" name="メモ 25"/>
            <p:cNvSpPr/>
            <p:nvPr/>
          </p:nvSpPr>
          <p:spPr>
            <a:xfrm>
              <a:off x="5850210" y="3347788"/>
              <a:ext cx="652724" cy="347969"/>
            </a:xfrm>
            <a:prstGeom prst="foldedCorner">
              <a:avLst/>
            </a:prstGeom>
            <a:solidFill>
              <a:srgbClr val="00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51" name="メモ 50"/>
          <p:cNvSpPr/>
          <p:nvPr/>
        </p:nvSpPr>
        <p:spPr>
          <a:xfrm>
            <a:off x="6356836" y="3706764"/>
            <a:ext cx="529582" cy="312647"/>
          </a:xfrm>
          <a:prstGeom prst="foldedCorner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46488" y="4461193"/>
            <a:ext cx="3963653" cy="1579417"/>
          </a:xfrm>
          <a:prstGeom prst="rect">
            <a:avLst/>
          </a:prstGeom>
          <a:solidFill>
            <a:schemeClr val="bg1"/>
          </a:solidFill>
          <a:ln w="381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518195" y="4575249"/>
            <a:ext cx="3820241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発表例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〇グループは、学びに向かう力、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人間性等の　</a:t>
            </a:r>
            <a:r>
              <a:rPr lang="ja-JP" altLang="en-US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～する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力が次年度以降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育むことが大切だと話しました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6973836" y="2981748"/>
            <a:ext cx="1264185" cy="117915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矢印コネクタ 9"/>
          <p:cNvCxnSpPr/>
          <p:nvPr/>
        </p:nvCxnSpPr>
        <p:spPr>
          <a:xfrm flipH="1">
            <a:off x="4410141" y="4019411"/>
            <a:ext cx="2807608" cy="7113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84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サブタイトル 2"/>
          <p:cNvSpPr txBox="1">
            <a:spLocks/>
          </p:cNvSpPr>
          <p:nvPr/>
        </p:nvSpPr>
        <p:spPr>
          <a:xfrm>
            <a:off x="131109" y="1039699"/>
            <a:ext cx="8881783" cy="5502769"/>
          </a:xfrm>
          <a:prstGeom prst="rect">
            <a:avLst/>
          </a:prstGeom>
          <a:ln w="57150">
            <a:solidFill>
              <a:srgbClr val="FFC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3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ja-JP" altLang="en-US" sz="4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29" name="グループ化 28"/>
          <p:cNvGrpSpPr/>
          <p:nvPr/>
        </p:nvGrpSpPr>
        <p:grpSpPr>
          <a:xfrm>
            <a:off x="43145" y="293594"/>
            <a:ext cx="1784350" cy="1620000"/>
            <a:chOff x="6584392" y="2482477"/>
            <a:chExt cx="1784350" cy="1620000"/>
          </a:xfrm>
        </p:grpSpPr>
        <p:sp>
          <p:nvSpPr>
            <p:cNvPr id="30" name="楕円 7"/>
            <p:cNvSpPr/>
            <p:nvPr/>
          </p:nvSpPr>
          <p:spPr>
            <a:xfrm>
              <a:off x="6720542" y="2482477"/>
              <a:ext cx="1620000" cy="1620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6584392" y="3030867"/>
              <a:ext cx="17843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8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まとめ</a:t>
              </a:r>
              <a:endParaRPr lang="en-US" altLang="ja-JP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2" name="テキスト ボックス 31"/>
          <p:cNvSpPr txBox="1"/>
          <p:nvPr/>
        </p:nvSpPr>
        <p:spPr>
          <a:xfrm>
            <a:off x="1855695" y="1182571"/>
            <a:ext cx="7097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全体で協議内容を確認する</a:t>
            </a: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8" name="四角形: 角を丸くする 16"/>
          <p:cNvSpPr/>
          <p:nvPr/>
        </p:nvSpPr>
        <p:spPr>
          <a:xfrm>
            <a:off x="8602756" y="58644"/>
            <a:ext cx="463550" cy="23495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７</a:t>
            </a:r>
            <a:endParaRPr kumimoji="1" lang="ja-JP" altLang="en-US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545121" y="3131603"/>
            <a:ext cx="7997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全体で、グループの発表を振り返り</a:t>
            </a:r>
            <a:r>
              <a:rPr lang="ja-JP" altLang="en-US" sz="3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endParaRPr lang="en-US" altLang="ja-JP" sz="3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3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共通点を共有しましょう</a:t>
            </a:r>
            <a:endParaRPr lang="en-US" altLang="ja-JP" sz="3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3695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81605" y="2024502"/>
            <a:ext cx="7606328" cy="90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28" name="サブタイトル 2"/>
          <p:cNvSpPr txBox="1">
            <a:spLocks/>
          </p:cNvSpPr>
          <p:nvPr/>
        </p:nvSpPr>
        <p:spPr>
          <a:xfrm>
            <a:off x="131109" y="1039699"/>
            <a:ext cx="8881783" cy="5502769"/>
          </a:xfrm>
          <a:prstGeom prst="rect">
            <a:avLst/>
          </a:prstGeom>
          <a:ln w="57150">
            <a:solidFill>
              <a:srgbClr val="FFC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3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ja-JP" altLang="en-US" sz="4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29" name="グループ化 28"/>
          <p:cNvGrpSpPr/>
          <p:nvPr/>
        </p:nvGrpSpPr>
        <p:grpSpPr>
          <a:xfrm>
            <a:off x="97120" y="293594"/>
            <a:ext cx="1784350" cy="1620000"/>
            <a:chOff x="6638367" y="2482477"/>
            <a:chExt cx="1784350" cy="1620000"/>
          </a:xfrm>
        </p:grpSpPr>
        <p:sp>
          <p:nvSpPr>
            <p:cNvPr id="30" name="楕円 7"/>
            <p:cNvSpPr/>
            <p:nvPr/>
          </p:nvSpPr>
          <p:spPr>
            <a:xfrm>
              <a:off x="6720542" y="2482477"/>
              <a:ext cx="1620000" cy="1620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6638367" y="3043385"/>
              <a:ext cx="17843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8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省察</a:t>
              </a:r>
              <a:endParaRPr lang="en-US" altLang="ja-JP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2" name="テキスト ボックス 31"/>
          <p:cNvSpPr txBox="1"/>
          <p:nvPr/>
        </p:nvSpPr>
        <p:spPr>
          <a:xfrm>
            <a:off x="1855695" y="1182571"/>
            <a:ext cx="6361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本日の研修会について振り返る</a:t>
            </a: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8" name="四角形: 角を丸くする 16"/>
          <p:cNvSpPr/>
          <p:nvPr/>
        </p:nvSpPr>
        <p:spPr>
          <a:xfrm>
            <a:off x="8602756" y="58644"/>
            <a:ext cx="463550" cy="23495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８</a:t>
            </a:r>
            <a:endParaRPr kumimoji="1" lang="ja-JP" altLang="en-US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81604" y="1997448"/>
            <a:ext cx="7735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資質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・能力を育んでいくために、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これから、どの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ようなことに取り組んでいけそうですか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="" xmlns:a16="http://schemas.microsoft.com/office/drawing/2014/main" id="{C3ED8033-B8C7-498E-9095-544640A560FB}"/>
              </a:ext>
            </a:extLst>
          </p:cNvPr>
          <p:cNvSpPr txBox="1"/>
          <p:nvPr/>
        </p:nvSpPr>
        <p:spPr>
          <a:xfrm>
            <a:off x="700543" y="3538816"/>
            <a:ext cx="6717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①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個人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で取り組んでいけそうなことを考える。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="" xmlns:a16="http://schemas.microsoft.com/office/drawing/2014/main" id="{C3ED8033-B8C7-498E-9095-544640A560FB}"/>
              </a:ext>
            </a:extLst>
          </p:cNvPr>
          <p:cNvSpPr txBox="1"/>
          <p:nvPr/>
        </p:nvSpPr>
        <p:spPr>
          <a:xfrm>
            <a:off x="700543" y="4649297"/>
            <a:ext cx="5468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②グループで考えを交流する。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4914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463</Words>
  <Application>Microsoft Office PowerPoint</Application>
  <PresentationFormat>画面に合わせる (4:3)</PresentationFormat>
  <Paragraphs>117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5" baseType="lpstr">
      <vt:lpstr>Meiryo UI</vt:lpstr>
      <vt:lpstr>ＭＳ Ｐゴシック</vt:lpstr>
      <vt:lpstr>メイリオ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created xsi:type="dcterms:W3CDTF">2017-09-20T08:29:40Z</dcterms:created>
  <dcterms:modified xsi:type="dcterms:W3CDTF">2017-09-20T08:29:43Z</dcterms:modified>
</cp:coreProperties>
</file>