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60" r:id="rId1"/>
  </p:sldMasterIdLst>
  <p:notesMasterIdLst>
    <p:notesMasterId r:id="rId14"/>
  </p:notesMasterIdLst>
  <p:sldIdLst>
    <p:sldId id="275" r:id="rId2"/>
    <p:sldId id="276" r:id="rId3"/>
    <p:sldId id="290" r:id="rId4"/>
    <p:sldId id="283" r:id="rId5"/>
    <p:sldId id="261" r:id="rId6"/>
    <p:sldId id="278" r:id="rId7"/>
    <p:sldId id="279" r:id="rId8"/>
    <p:sldId id="280" r:id="rId9"/>
    <p:sldId id="287" r:id="rId10"/>
    <p:sldId id="289" r:id="rId11"/>
    <p:sldId id="282" r:id="rId12"/>
    <p:sldId id="281" r:id="rId13"/>
  </p:sldIdLst>
  <p:sldSz cx="9144000" cy="6858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600"/>
    <a:srgbClr val="CCECFF"/>
    <a:srgbClr val="00FF00"/>
    <a:srgbClr val="FF9900"/>
    <a:srgbClr val="66CCFF"/>
    <a:srgbClr val="FFFF00"/>
    <a:srgbClr val="FFFF99"/>
    <a:srgbClr val="99FFCC"/>
    <a:srgbClr val="66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574" autoAdjust="0"/>
    <p:restoredTop sz="80935" autoAdjust="0"/>
  </p:normalViewPr>
  <p:slideViewPr>
    <p:cSldViewPr snapToGrid="0">
      <p:cViewPr varScale="1">
        <p:scale>
          <a:sx n="60" d="100"/>
          <a:sy n="60" d="100"/>
        </p:scale>
        <p:origin x="139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2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9" y="0"/>
            <a:ext cx="2949786" cy="498693"/>
          </a:xfrm>
          <a:prstGeom prst="rect">
            <a:avLst/>
          </a:prstGeom>
        </p:spPr>
        <p:txBody>
          <a:bodyPr vert="horz" lIns="91431" tIns="45715" rIns="91431" bIns="45715" rtlCol="0"/>
          <a:lstStyle>
            <a:lvl1pPr algn="r">
              <a:defRPr sz="1200"/>
            </a:lvl1pPr>
          </a:lstStyle>
          <a:p>
            <a:fld id="{F84F8AA8-FE82-4098-A031-59CB79546DE9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8400" y="1243013"/>
            <a:ext cx="4470400" cy="33543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31" tIns="45715" rIns="91431" bIns="45715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1" y="4783307"/>
            <a:ext cx="5445760" cy="3913614"/>
          </a:xfrm>
          <a:prstGeom prst="rect">
            <a:avLst/>
          </a:prstGeom>
        </p:spPr>
        <p:txBody>
          <a:bodyPr vert="horz" lIns="91431" tIns="45715" rIns="91431" bIns="45715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2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9" y="9440647"/>
            <a:ext cx="2949786" cy="498692"/>
          </a:xfrm>
          <a:prstGeom prst="rect">
            <a:avLst/>
          </a:prstGeom>
        </p:spPr>
        <p:txBody>
          <a:bodyPr vert="horz" lIns="91431" tIns="45715" rIns="91431" bIns="45715" rtlCol="0" anchor="b"/>
          <a:lstStyle>
            <a:lvl1pPr algn="r">
              <a:defRPr sz="1200"/>
            </a:lvl1pPr>
          </a:lstStyle>
          <a:p>
            <a:fld id="{200AA4BE-E60B-4EDA-9206-C74639CF933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94710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4758175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10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1997957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11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297482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12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8460571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5F11CF5-39DF-4058-93A7-28BCCDAEEB3D}" type="slidenum">
              <a:rPr kumimoji="1" lang="ja-JP" altLang="en-US" smtClean="0"/>
              <a:t>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33023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3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42574130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4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2943134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altLang="ja-JP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5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7983151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6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39495078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7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37843571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8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246236155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en-US" altLang="ja-JP" dirty="0" smtClean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0AA4BE-E60B-4EDA-9206-C74639CF933A}" type="slidenum">
              <a:rPr kumimoji="1" lang="ja-JP" altLang="en-US" smtClean="0"/>
              <a:t>9</a:t>
            </a:fld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42915936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317800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9901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896891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090104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040865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026322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22355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28452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9699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58673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123121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6E1EE0-A062-4F46-844F-B0D17EBB94DE}" type="datetimeFigureOut">
              <a:rPr kumimoji="1" lang="ja-JP" altLang="en-US" smtClean="0"/>
              <a:t>2017/9/20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D410E7F-B0B6-4438-AD98-FD47DA459FA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46873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楕円 7"/>
          <p:cNvSpPr/>
          <p:nvPr/>
        </p:nvSpPr>
        <p:spPr>
          <a:xfrm>
            <a:off x="161183" y="87860"/>
            <a:ext cx="1620000" cy="162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8" name="正方形/長方形 7"/>
          <p:cNvSpPr/>
          <p:nvPr/>
        </p:nvSpPr>
        <p:spPr>
          <a:xfrm>
            <a:off x="161182" y="914400"/>
            <a:ext cx="8712653" cy="5569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 smtClean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１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0" name="サブタイトル 9"/>
          <p:cNvSpPr txBox="1">
            <a:spLocks noGrp="1"/>
          </p:cNvSpPr>
          <p:nvPr>
            <p:ph type="subTitle" idx="1"/>
          </p:nvPr>
        </p:nvSpPr>
        <p:spPr>
          <a:xfrm>
            <a:off x="1421848" y="2495404"/>
            <a:ext cx="6470867" cy="1843906"/>
          </a:xfrm>
          <a:prstGeom prst="rect">
            <a:avLst/>
          </a:prstGeom>
          <a:noFill/>
        </p:spPr>
        <p:txBody>
          <a:bodyPr wrap="none" rtlCol="0">
            <a:noAutofit/>
          </a:bodyPr>
          <a:lstStyle/>
          <a:p>
            <a:pPr algn="just">
              <a:lnSpc>
                <a:spcPct val="100000"/>
              </a:lnSpc>
            </a:pPr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学習指導要領総則を読み</a:t>
            </a:r>
            <a:r>
              <a:rPr lang="ja-JP" altLang="en-US" sz="4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endParaRPr lang="en-US" altLang="ja-JP" sz="4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ct val="100000"/>
              </a:lnSpc>
            </a:pPr>
            <a:r>
              <a:rPr lang="ja-JP" altLang="en-US" sz="4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グランドデザイン</a:t>
            </a:r>
            <a:r>
              <a:rPr lang="ja-JP" altLang="en-US" sz="4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4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考える。</a:t>
            </a:r>
            <a:endParaRPr lang="en-US" altLang="ja-JP" sz="4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テキスト ボックス 10"/>
          <p:cNvSpPr txBox="1"/>
          <p:nvPr/>
        </p:nvSpPr>
        <p:spPr>
          <a:xfrm>
            <a:off x="79008" y="574694"/>
            <a:ext cx="178435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目的</a:t>
            </a:r>
            <a:endParaRPr kumimoji="1" lang="ja-JP" altLang="en-US" sz="36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93895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10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14167" y="60870"/>
            <a:ext cx="1620000" cy="1620000"/>
          </a:xfrm>
          <a:prstGeom prst="ellips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66CC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88712" y="349795"/>
            <a:ext cx="418899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グランドデザイン作成に向けて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8153" y="450924"/>
            <a:ext cx="1552028" cy="83099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グループ２</a:t>
            </a:r>
            <a:endParaRPr lang="en-US" altLang="ja-JP" sz="24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4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全体協議</a:t>
            </a:r>
            <a:endParaRPr lang="ja-JP" altLang="en-US" sz="24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943200" y="1843667"/>
            <a:ext cx="4255203" cy="830997"/>
          </a:xfrm>
          <a:prstGeom prst="rect">
            <a:avLst/>
          </a:prstGeom>
          <a:solidFill>
            <a:srgbClr val="CCFFFF"/>
          </a:solidFill>
          <a:ln>
            <a:solidFill>
              <a:srgbClr val="6A53F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手順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グループ１で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考えた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文</a:t>
            </a:r>
            <a:endParaRPr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の全体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を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俯瞰（個人）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0" name="下矢印 29"/>
          <p:cNvSpPr/>
          <p:nvPr/>
        </p:nvSpPr>
        <p:spPr>
          <a:xfrm>
            <a:off x="1433915" y="2950066"/>
            <a:ext cx="275219" cy="432048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b="1"/>
          </a:p>
        </p:txBody>
      </p:sp>
      <p:sp>
        <p:nvSpPr>
          <p:cNvPr id="31" name="テキスト ボックス 30"/>
          <p:cNvSpPr txBox="1"/>
          <p:nvPr/>
        </p:nvSpPr>
        <p:spPr>
          <a:xfrm>
            <a:off x="943200" y="3608638"/>
            <a:ext cx="4255202" cy="830997"/>
          </a:xfrm>
          <a:prstGeom prst="rect">
            <a:avLst/>
          </a:prstGeom>
          <a:solidFill>
            <a:srgbClr val="CCFFFF"/>
          </a:solidFill>
          <a:ln>
            <a:solidFill>
              <a:srgbClr val="6A53F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手順２　グループ２で整理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3" name="テキスト ボックス 32"/>
          <p:cNvSpPr txBox="1"/>
          <p:nvPr/>
        </p:nvSpPr>
        <p:spPr>
          <a:xfrm>
            <a:off x="935486" y="5373609"/>
            <a:ext cx="4262916" cy="830997"/>
          </a:xfrm>
          <a:prstGeom prst="rect">
            <a:avLst/>
          </a:prstGeom>
          <a:solidFill>
            <a:srgbClr val="CCFFFF"/>
          </a:solidFill>
          <a:ln>
            <a:solidFill>
              <a:srgbClr val="6A53F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手順３  全体で発表し整理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約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r>
              <a: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下矢印 33"/>
          <p:cNvSpPr/>
          <p:nvPr/>
        </p:nvSpPr>
        <p:spPr>
          <a:xfrm>
            <a:off x="1433914" y="4702472"/>
            <a:ext cx="275219" cy="432048"/>
          </a:xfrm>
          <a:prstGeom prst="downArrow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図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237784" y="1118256"/>
            <a:ext cx="3533775" cy="50863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821482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11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FF00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430542" y="615792"/>
            <a:ext cx="140775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4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まとめ</a:t>
            </a:r>
            <a:endParaRPr lang="ja-JP" altLang="en-US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" name="テキスト ボックス 2"/>
          <p:cNvSpPr txBox="1"/>
          <p:nvPr/>
        </p:nvSpPr>
        <p:spPr>
          <a:xfrm>
            <a:off x="2050542" y="401639"/>
            <a:ext cx="39463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グランドデザイン</a:t>
            </a:r>
            <a:endParaRPr kumimoji="1" lang="ja-JP" altLang="en-US" sz="28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" name="正方形/長方形 3"/>
          <p:cNvSpPr/>
          <p:nvPr/>
        </p:nvSpPr>
        <p:spPr>
          <a:xfrm>
            <a:off x="909400" y="1993164"/>
            <a:ext cx="758718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全て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の教育課程</a:t>
            </a:r>
            <a:r>
              <a:rPr lang="en-US" altLang="ja-JP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カリキュラム）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つなげる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（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教科、行事、総学、委員会、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他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　　　　　　　　校務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分掌等全て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）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endParaRPr lang="ja-JP" altLang="en-US" sz="16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特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に教科指導に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つなげる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endParaRPr lang="ja-JP" altLang="en-US" sz="16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　学校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評価の材料と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する</a:t>
            </a:r>
            <a:endParaRPr lang="en-US" altLang="ja-JP" sz="3200" dirty="0" smtClean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endParaRPr lang="ja-JP" altLang="en-US" sz="1600" dirty="0">
              <a:solidFill>
                <a:srgbClr val="000000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pPr algn="just"/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〇</a:t>
            </a:r>
            <a:r>
              <a:rPr lang="ja-JP" altLang="en-US" sz="3200" dirty="0" smtClean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定期的</a:t>
            </a:r>
            <a:r>
              <a:rPr lang="ja-JP" altLang="en-US" sz="3200" dirty="0">
                <a:solidFill>
                  <a:srgbClr val="0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に見直す</a:t>
            </a:r>
          </a:p>
        </p:txBody>
      </p:sp>
    </p:spTree>
    <p:extLst>
      <p:ext uri="{BB962C8B-B14F-4D97-AF65-F5344CB8AC3E}">
        <p14:creationId xmlns:p14="http://schemas.microsoft.com/office/powerpoint/2010/main" val="9619718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12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18" name="グループ化 17"/>
          <p:cNvGrpSpPr/>
          <p:nvPr/>
        </p:nvGrpSpPr>
        <p:grpSpPr>
          <a:xfrm>
            <a:off x="381933" y="5572305"/>
            <a:ext cx="1270628" cy="889001"/>
            <a:chOff x="2222424" y="5264149"/>
            <a:chExt cx="1550441" cy="889001"/>
          </a:xfrm>
        </p:grpSpPr>
        <p:sp>
          <p:nvSpPr>
            <p:cNvPr id="21" name="四角形: 角を丸くする 12"/>
            <p:cNvSpPr/>
            <p:nvPr/>
          </p:nvSpPr>
          <p:spPr>
            <a:xfrm>
              <a:off x="2263302" y="5264149"/>
              <a:ext cx="1509563" cy="889001"/>
            </a:xfrm>
            <a:prstGeom prst="roundRect">
              <a:avLst/>
            </a:prstGeom>
            <a:noFill/>
            <a:ln w="38100">
              <a:solidFill>
                <a:srgbClr val="FF9900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24" name="テキスト ボックス 23"/>
            <p:cNvSpPr txBox="1"/>
            <p:nvPr/>
          </p:nvSpPr>
          <p:spPr>
            <a:xfrm>
              <a:off x="2222424" y="5385483"/>
              <a:ext cx="1519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10</a:t>
              </a:r>
              <a:r>
                <a:rPr kumimoji="1" lang="ja-JP" altLang="en-US" sz="3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分</a:t>
              </a:r>
              <a:endPara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14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FF99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FF990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05983" y="615792"/>
            <a:ext cx="1210588" cy="707886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r>
              <a:rPr lang="ja-JP" altLang="en-US" sz="40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省察</a:t>
            </a:r>
            <a:endParaRPr lang="ja-JP" altLang="en-US" sz="40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2" name="タイトル 2"/>
          <p:cNvSpPr txBox="1">
            <a:spLocks/>
          </p:cNvSpPr>
          <p:nvPr/>
        </p:nvSpPr>
        <p:spPr>
          <a:xfrm>
            <a:off x="1916954" y="415589"/>
            <a:ext cx="3416320" cy="480131"/>
          </a:xfrm>
          <a:prstGeom prst="rect">
            <a:avLst/>
          </a:prstGeom>
        </p:spPr>
        <p:txBody>
          <a:bodyPr vert="horz" wrap="none" lIns="91440" tIns="45720" rIns="91440" bIns="45720" rtlCol="0" anchor="b">
            <a:sp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ja-JP" altLang="en-US" sz="28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ワークシートに記入</a:t>
            </a:r>
            <a:endParaRPr lang="ja-JP" altLang="en-US" sz="175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1652561" y="1603606"/>
            <a:ext cx="7046724" cy="4505953"/>
            <a:chOff x="1954778" y="1375851"/>
            <a:chExt cx="6732022" cy="4194915"/>
          </a:xfrm>
        </p:grpSpPr>
        <p:sp>
          <p:nvSpPr>
            <p:cNvPr id="30" name="正方形/長方形 29"/>
            <p:cNvSpPr/>
            <p:nvPr/>
          </p:nvSpPr>
          <p:spPr>
            <a:xfrm>
              <a:off x="1954778" y="1375851"/>
              <a:ext cx="6732022" cy="41949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2187138" y="1502255"/>
              <a:ext cx="445872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担当：　第（　）　</a:t>
              </a:r>
              <a:endParaRPr kumimoji="1" lang="ja-JP" altLang="en-US" dirty="0"/>
            </a:p>
          </p:txBody>
        </p:sp>
        <p:sp>
          <p:nvSpPr>
            <p:cNvPr id="32" name="正方形/長方形 31"/>
            <p:cNvSpPr/>
            <p:nvPr/>
          </p:nvSpPr>
          <p:spPr>
            <a:xfrm>
              <a:off x="2187138" y="1924661"/>
              <a:ext cx="2843788" cy="24749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2187137" y="1963991"/>
              <a:ext cx="2931433" cy="3438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Ⅰ </a:t>
              </a:r>
              <a:r>
                <a:rPr kumimoji="1" lang="ja-JP" altLang="en-US" dirty="0" smtClean="0"/>
                <a:t>概要</a:t>
              </a:r>
              <a:r>
                <a:rPr kumimoji="1" lang="ja-JP" altLang="en-US" sz="1200" dirty="0" smtClean="0"/>
                <a:t>（１</a:t>
              </a:r>
              <a:r>
                <a:rPr kumimoji="1" lang="en-US" altLang="ja-JP" sz="1200" dirty="0" smtClean="0"/>
                <a:t>00</a:t>
              </a:r>
              <a:r>
                <a:rPr kumimoji="1" lang="ja-JP" altLang="en-US" sz="1200" dirty="0" smtClean="0"/>
                <a:t>字程度で要約･箇条書き可）</a:t>
              </a:r>
              <a:endParaRPr kumimoji="1" lang="ja-JP" altLang="en-US" sz="1200" dirty="0"/>
            </a:p>
          </p:txBody>
        </p:sp>
        <p:sp>
          <p:nvSpPr>
            <p:cNvPr id="34" name="右矢印 33"/>
            <p:cNvSpPr/>
            <p:nvPr/>
          </p:nvSpPr>
          <p:spPr>
            <a:xfrm>
              <a:off x="5073884" y="3018468"/>
              <a:ext cx="497287" cy="279980"/>
            </a:xfrm>
            <a:prstGeom prst="rightArrow">
              <a:avLst>
                <a:gd name="adj1" fmla="val 50000"/>
                <a:gd name="adj2" fmla="val 9701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5" name="テキスト ボックス 34"/>
            <p:cNvSpPr txBox="1"/>
            <p:nvPr/>
          </p:nvSpPr>
          <p:spPr>
            <a:xfrm>
              <a:off x="5604337" y="1963991"/>
              <a:ext cx="2263736" cy="34383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Ⅱ </a:t>
              </a:r>
              <a:r>
                <a:rPr kumimoji="1" lang="ja-JP" altLang="en-US" dirty="0" smtClean="0"/>
                <a:t>本校で考えたいこと</a:t>
              </a:r>
              <a:endParaRPr kumimoji="1" lang="ja-JP" altLang="en-US" sz="1200" dirty="0"/>
            </a:p>
          </p:txBody>
        </p:sp>
        <p:sp>
          <p:nvSpPr>
            <p:cNvPr id="36" name="正方形/長方形 35"/>
            <p:cNvSpPr/>
            <p:nvPr/>
          </p:nvSpPr>
          <p:spPr>
            <a:xfrm>
              <a:off x="2210280" y="4838171"/>
              <a:ext cx="6226136" cy="647161"/>
            </a:xfrm>
            <a:prstGeom prst="rect">
              <a:avLst/>
            </a:prstGeom>
            <a:noFill/>
            <a:ln w="38100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7" name="右矢印 36"/>
            <p:cNvSpPr/>
            <p:nvPr/>
          </p:nvSpPr>
          <p:spPr>
            <a:xfrm rot="5201341">
              <a:off x="2411431" y="4510448"/>
              <a:ext cx="416624" cy="254371"/>
            </a:xfrm>
            <a:prstGeom prst="rightArrow">
              <a:avLst>
                <a:gd name="adj1" fmla="val 50000"/>
                <a:gd name="adj2" fmla="val 9701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8" name="テキスト ボックス 37"/>
            <p:cNvSpPr txBox="1"/>
            <p:nvPr/>
          </p:nvSpPr>
          <p:spPr>
            <a:xfrm>
              <a:off x="2210279" y="4837987"/>
              <a:ext cx="867046" cy="335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b="1" dirty="0" smtClean="0"/>
                <a:t>振り返り</a:t>
              </a:r>
              <a:endParaRPr kumimoji="1" lang="ja-JP" altLang="en-US" b="1" dirty="0"/>
            </a:p>
          </p:txBody>
        </p:sp>
        <p:sp>
          <p:nvSpPr>
            <p:cNvPr id="39" name="正方形/長方形 38"/>
            <p:cNvSpPr/>
            <p:nvPr/>
          </p:nvSpPr>
          <p:spPr>
            <a:xfrm>
              <a:off x="5595345" y="1892427"/>
              <a:ext cx="2841072" cy="267523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4" name="テキスト ボックス 3"/>
            <p:cNvSpPr txBox="1"/>
            <p:nvPr/>
          </p:nvSpPr>
          <p:spPr>
            <a:xfrm>
              <a:off x="6816416" y="1488472"/>
              <a:ext cx="1620000" cy="3831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名前</a:t>
              </a:r>
              <a:endParaRPr kumimoji="1" lang="ja-JP" altLang="en-US" dirty="0"/>
            </a:p>
          </p:txBody>
        </p:sp>
      </p:grpSp>
      <p:sp>
        <p:nvSpPr>
          <p:cNvPr id="51" name="角丸四角形 50"/>
          <p:cNvSpPr/>
          <p:nvPr/>
        </p:nvSpPr>
        <p:spPr>
          <a:xfrm>
            <a:off x="892666" y="2390925"/>
            <a:ext cx="2199469" cy="25982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52" name="角丸四角形 51"/>
          <p:cNvSpPr/>
          <p:nvPr/>
        </p:nvSpPr>
        <p:spPr>
          <a:xfrm>
            <a:off x="3356312" y="2414086"/>
            <a:ext cx="2199469" cy="25982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3" name="正方形/長方形 52"/>
          <p:cNvSpPr/>
          <p:nvPr/>
        </p:nvSpPr>
        <p:spPr>
          <a:xfrm>
            <a:off x="945956" y="2589634"/>
            <a:ext cx="1046445" cy="36841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視点１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4" name="正方形/長方形 53"/>
          <p:cNvSpPr/>
          <p:nvPr/>
        </p:nvSpPr>
        <p:spPr>
          <a:xfrm>
            <a:off x="3530843" y="2589634"/>
            <a:ext cx="1016975" cy="364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視点２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5" name="正方形/長方形 54"/>
          <p:cNvSpPr/>
          <p:nvPr/>
        </p:nvSpPr>
        <p:spPr>
          <a:xfrm>
            <a:off x="1106229" y="3065904"/>
            <a:ext cx="1748972" cy="146105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学習指導要領総則から自分が学んだこと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6" name="正方形/長方形 55"/>
          <p:cNvSpPr/>
          <p:nvPr/>
        </p:nvSpPr>
        <p:spPr>
          <a:xfrm>
            <a:off x="3584302" y="3028767"/>
            <a:ext cx="1748972" cy="146105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自身の教科等で考えていきたいこと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7" name="角丸四角形 56"/>
          <p:cNvSpPr/>
          <p:nvPr/>
        </p:nvSpPr>
        <p:spPr>
          <a:xfrm>
            <a:off x="5919466" y="2414086"/>
            <a:ext cx="2199469" cy="2598234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8" name="正方形/長方形 57"/>
          <p:cNvSpPr/>
          <p:nvPr/>
        </p:nvSpPr>
        <p:spPr>
          <a:xfrm>
            <a:off x="6100520" y="2589634"/>
            <a:ext cx="1016975" cy="364697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視点３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59" name="正方形/長方形 58"/>
          <p:cNvSpPr/>
          <p:nvPr/>
        </p:nvSpPr>
        <p:spPr>
          <a:xfrm>
            <a:off x="6144714" y="3048864"/>
            <a:ext cx="1748972" cy="1461053"/>
          </a:xfrm>
          <a:prstGeom prst="rect">
            <a:avLst/>
          </a:prstGeom>
          <a:solidFill>
            <a:schemeClr val="bg1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2000" b="1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自身の校務分掌等で考えていきたいこと</a:t>
            </a:r>
            <a:endParaRPr kumimoji="1" lang="ja-JP" altLang="en-US" sz="2000" b="1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8225285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161182" y="914400"/>
            <a:ext cx="8712653" cy="5569526"/>
          </a:xfrm>
          <a:prstGeom prst="rect">
            <a:avLst/>
          </a:prstGeom>
          <a:noFill/>
          <a:ln w="57150"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3" name="四角形: 角を丸くする 12"/>
          <p:cNvSpPr/>
          <p:nvPr/>
        </p:nvSpPr>
        <p:spPr>
          <a:xfrm>
            <a:off x="8330751" y="87860"/>
            <a:ext cx="720000" cy="360000"/>
          </a:xfrm>
          <a:prstGeom prst="roundRect">
            <a:avLst/>
          </a:prstGeom>
          <a:solidFill>
            <a:schemeClr val="bg1"/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600" dirty="0">
                <a:solidFill>
                  <a:schemeClr val="tx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２</a:t>
            </a:r>
            <a:endParaRPr kumimoji="1" lang="ja-JP" altLang="en-US" sz="1600" dirty="0">
              <a:solidFill>
                <a:schemeClr val="tx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grpSp>
        <p:nvGrpSpPr>
          <p:cNvPr id="5" name="グループ化 4"/>
          <p:cNvGrpSpPr/>
          <p:nvPr/>
        </p:nvGrpSpPr>
        <p:grpSpPr>
          <a:xfrm>
            <a:off x="79008" y="87860"/>
            <a:ext cx="1784350" cy="1620000"/>
            <a:chOff x="6598025" y="317500"/>
            <a:chExt cx="1784350" cy="1620000"/>
          </a:xfrm>
        </p:grpSpPr>
        <p:sp>
          <p:nvSpPr>
            <p:cNvPr id="6" name="楕円 7"/>
            <p:cNvSpPr/>
            <p:nvPr/>
          </p:nvSpPr>
          <p:spPr>
            <a:xfrm>
              <a:off x="6680200" y="317500"/>
              <a:ext cx="1620000" cy="1620000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sz="3200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  <p:sp>
          <p:nvSpPr>
            <p:cNvPr id="7" name="テキスト ボックス 6"/>
            <p:cNvSpPr txBox="1"/>
            <p:nvPr/>
          </p:nvSpPr>
          <p:spPr>
            <a:xfrm>
              <a:off x="6598025" y="527335"/>
              <a:ext cx="1784350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3600" b="1" dirty="0" smtClean="0">
                  <a:solidFill>
                    <a:schemeClr val="bg1"/>
                  </a:solidFill>
                  <a:latin typeface="Meiryo UI" panose="020B0604030504040204" pitchFamily="50" charset="-128"/>
                  <a:ea typeface="Meiryo UI" panose="020B0604030504040204" pitchFamily="50" charset="-128"/>
                </a:rPr>
                <a:t>研修の流れ</a:t>
              </a:r>
              <a:endParaRPr kumimoji="1" lang="ja-JP" altLang="en-US" sz="36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8" name="テキスト ボックス 7"/>
          <p:cNvSpPr txBox="1"/>
          <p:nvPr/>
        </p:nvSpPr>
        <p:spPr>
          <a:xfrm>
            <a:off x="1515809" y="1067673"/>
            <a:ext cx="7269568" cy="5262979"/>
          </a:xfrm>
          <a:prstGeom prst="rect">
            <a:avLst/>
          </a:prstGeom>
          <a:noFill/>
        </p:spPr>
        <p:txBody>
          <a:bodyPr wrap="square" rtlCol="0">
            <a:noAutofit/>
          </a:bodyPr>
          <a:lstStyle/>
          <a:p>
            <a:pPr algn="just">
              <a:lnSpc>
                <a:spcPct val="150000"/>
              </a:lnSpc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　学習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指導要領総則の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構造の確認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</a:p>
          <a:p>
            <a:pPr algn="just">
              <a:lnSpc>
                <a:spcPct val="150000"/>
              </a:lnSpc>
            </a:pP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                                              10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</a:t>
            </a:r>
          </a:p>
          <a:p>
            <a:pPr algn="just">
              <a:lnSpc>
                <a:spcPct val="150000"/>
              </a:lnSpc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２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(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各項目ごとに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)【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グループ１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20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</a:p>
          <a:p>
            <a:pPr algn="just">
              <a:lnSpc>
                <a:spcPct val="150000"/>
              </a:lnSpc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３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全体交流・共有　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 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15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４　グランドデザインの整理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ct val="150000"/>
              </a:lnSpc>
            </a:pP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    【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グループ２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800" b="1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　　 　　　　 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30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lang="ja-JP" altLang="en-US" sz="28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just">
              <a:lnSpc>
                <a:spcPct val="150000"/>
              </a:lnSpc>
            </a:pP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５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まとめ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</a:t>
            </a:r>
            <a:r>
              <a:rPr lang="en-US" altLang="ja-JP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 </a:t>
            </a:r>
            <a:r>
              <a:rPr lang="ja-JP" altLang="en-US" sz="28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　　　　　　　　５分</a:t>
            </a:r>
          </a:p>
          <a:p>
            <a:pPr algn="just">
              <a:lnSpc>
                <a:spcPct val="150000"/>
              </a:lnSpc>
            </a:pP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６　省察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【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個人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】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 　　　　　　　　　　　　　　</a:t>
            </a:r>
            <a:r>
              <a:rPr lang="en-US" altLang="ja-JP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10</a:t>
            </a:r>
            <a:r>
              <a:rPr lang="ja-JP" altLang="en-US" sz="28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分</a:t>
            </a:r>
            <a:endParaRPr lang="en-US" altLang="ja-JP" sz="28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3868222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14167" y="60870"/>
            <a:ext cx="1620000" cy="1620000"/>
          </a:xfrm>
          <a:prstGeom prst="ellipse">
            <a:avLst/>
          </a:prstGeom>
          <a:solidFill>
            <a:schemeClr val="accent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chemeClr val="accent1">
                <a:lumMod val="50000"/>
              </a:schemeClr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2088712" y="349795"/>
            <a:ext cx="4188995" cy="46166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グランドデザインについて</a:t>
            </a:r>
            <a:endParaRPr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314167" y="609260"/>
            <a:ext cx="1620957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共通理解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623768" y="1730193"/>
            <a:ext cx="43172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グランドデザイン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23768" y="2620293"/>
            <a:ext cx="431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全ての教育活動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の基となるもの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" name="下矢印 1"/>
          <p:cNvSpPr/>
          <p:nvPr/>
        </p:nvSpPr>
        <p:spPr>
          <a:xfrm>
            <a:off x="1668379" y="2165684"/>
            <a:ext cx="930442" cy="454609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下矢印 20"/>
          <p:cNvSpPr/>
          <p:nvPr/>
        </p:nvSpPr>
        <p:spPr>
          <a:xfrm>
            <a:off x="1668379" y="4252249"/>
            <a:ext cx="930442" cy="454609"/>
          </a:xfrm>
          <a:prstGeom prst="downArrow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502324" y="3544363"/>
            <a:ext cx="491911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（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教科指導、行事、総学、委員会、他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  <a:p>
            <a:r>
              <a:rPr lang="ja-JP" altLang="en-US" sz="20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　</a:t>
            </a:r>
            <a:r>
              <a:rPr lang="ja-JP" altLang="en-US" sz="20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校務分掌全て）</a:t>
            </a:r>
            <a:endParaRPr lang="en-US" altLang="ja-JP" sz="20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641116" y="4741075"/>
            <a:ext cx="431720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32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これを基</a:t>
            </a:r>
            <a:r>
              <a:rPr lang="ja-JP" altLang="en-US" sz="32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に、ＰＤＣＡサイクルを回す</a:t>
            </a:r>
            <a:endParaRPr lang="en-US" altLang="ja-JP" sz="3200" dirty="0" smtClean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pic>
        <p:nvPicPr>
          <p:cNvPr id="4" name="図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40968" y="1054428"/>
            <a:ext cx="3753853" cy="537276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8791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94762" y="492681"/>
            <a:ext cx="1233030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構造の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確認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テキスト ボックス 1"/>
          <p:cNvSpPr txBox="1"/>
          <p:nvPr/>
        </p:nvSpPr>
        <p:spPr>
          <a:xfrm>
            <a:off x="4820537" y="3422827"/>
            <a:ext cx="417008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前文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第１章　総則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第２章　各教科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第３章　特別の教科　道徳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第４章　総合的な学習の時間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第５章　特別活動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508592" y="3422827"/>
            <a:ext cx="601412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第１章　総則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第２章　各教科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第３章　道徳</a:t>
            </a:r>
            <a:endParaRPr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第４章　総合的な学習の時間</a:t>
            </a:r>
            <a:endParaRPr kumimoji="1" lang="en-US" altLang="ja-JP" sz="24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第５章　特別活動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508592" y="2847344"/>
            <a:ext cx="34424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H20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月告示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(</a:t>
            </a:r>
            <a:r>
              <a:rPr lang="ja-JP" altLang="en-US" sz="2400" dirty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現行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)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9" name="テキスト ボックス 48"/>
          <p:cNvSpPr txBox="1"/>
          <p:nvPr/>
        </p:nvSpPr>
        <p:spPr>
          <a:xfrm>
            <a:off x="4820537" y="2847344"/>
            <a:ext cx="272615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H29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年</a:t>
            </a:r>
            <a:r>
              <a:rPr kumimoji="1" lang="en-US" altLang="ja-JP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kumimoji="1" lang="ja-JP" altLang="en-US" sz="2400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月告示</a:t>
            </a:r>
            <a:endParaRPr kumimoji="1" lang="ja-JP" altLang="en-US" sz="2400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1477362" y="1834840"/>
            <a:ext cx="585216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目次の違いは</a:t>
            </a:r>
            <a:r>
              <a:rPr kumimoji="1" lang="ja-JP" altLang="en-US" sz="3200" dirty="0" err="1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、、、、</a:t>
            </a:r>
            <a:endParaRPr kumimoji="1" lang="ja-JP" altLang="en-US" sz="32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7472670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002060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9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00206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494762" y="492681"/>
            <a:ext cx="1233030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構造の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確認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824932" y="5793400"/>
            <a:ext cx="7781305" cy="53244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>
                <a:lumMod val="50000"/>
              </a:schemeClr>
            </a:solidFill>
          </a:ln>
        </p:spPr>
        <p:txBody>
          <a:bodyPr lIns="98098" tIns="0" rIns="98098" bIns="65394"/>
          <a:lstStyle/>
          <a:p>
            <a:pPr marL="162942" indent="-162942"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29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ドーナツ 14"/>
          <p:cNvSpPr/>
          <p:nvPr/>
        </p:nvSpPr>
        <p:spPr>
          <a:xfrm>
            <a:off x="2161468" y="2972915"/>
            <a:ext cx="5110315" cy="2213756"/>
          </a:xfrm>
          <a:prstGeom prst="donut">
            <a:avLst>
              <a:gd name="adj" fmla="val 10271"/>
            </a:avLst>
          </a:prstGeom>
          <a:solidFill>
            <a:schemeClr val="bg2">
              <a:lumMod val="75000"/>
              <a:alpha val="80000"/>
            </a:schemeClr>
          </a:solidFill>
          <a:ln>
            <a:noFill/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lIns="83052" tIns="41534" rIns="83052" bIns="41534" anchor="ctr"/>
          <a:lstStyle/>
          <a:p>
            <a:pPr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endParaRPr lang="ja-JP" altLang="en-US" sz="1662" dirty="0">
              <a:solidFill>
                <a:prstClr val="white"/>
              </a:solidFill>
            </a:endParaRPr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1631749" y="2566593"/>
            <a:ext cx="6760092" cy="556011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>
                <a:lumMod val="50000"/>
              </a:schemeClr>
            </a:solidFill>
          </a:ln>
        </p:spPr>
        <p:txBody>
          <a:bodyPr lIns="98098" tIns="0" rIns="98098" bIns="65394"/>
          <a:lstStyle/>
          <a:p>
            <a:pPr marL="162942" indent="-162942"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29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62942" indent="-162942"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29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  <a:p>
            <a:pPr marL="162942" indent="-162942"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endParaRPr lang="en-US" altLang="ja-JP" sz="1846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7" name="テキスト ボックス 16"/>
          <p:cNvSpPr txBox="1"/>
          <p:nvPr/>
        </p:nvSpPr>
        <p:spPr>
          <a:xfrm>
            <a:off x="822854" y="4749799"/>
            <a:ext cx="2875792" cy="6250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>
                <a:lumMod val="50000"/>
              </a:schemeClr>
            </a:solidFill>
          </a:ln>
        </p:spPr>
        <p:txBody>
          <a:bodyPr lIns="32736" tIns="262889" rIns="32736" bIns="65394"/>
          <a:lstStyle/>
          <a:p>
            <a:pPr marL="162942" indent="-162942" algn="ctr" defTabSz="830594">
              <a:spcAft>
                <a:spcPts val="369"/>
              </a:spcAft>
              <a:defRPr/>
            </a:pPr>
            <a:endParaRPr lang="en-US" altLang="ja-JP" sz="1846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9" name="正方形/長方形 18"/>
          <p:cNvSpPr/>
          <p:nvPr/>
        </p:nvSpPr>
        <p:spPr>
          <a:xfrm>
            <a:off x="824946" y="4473825"/>
            <a:ext cx="2153854" cy="415080"/>
          </a:xfrm>
          <a:prstGeom prst="rect">
            <a:avLst/>
          </a:prstGeom>
          <a:ln w="444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marL="408092" indent="-408092"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何を学ぶか</a:t>
            </a:r>
          </a:p>
        </p:txBody>
      </p:sp>
      <p:sp>
        <p:nvSpPr>
          <p:cNvPr id="20" name="テキスト ボックス 41"/>
          <p:cNvSpPr txBox="1">
            <a:spLocks noChangeArrowheads="1"/>
          </p:cNvSpPr>
          <p:nvPr/>
        </p:nvSpPr>
        <p:spPr bwMode="auto">
          <a:xfrm>
            <a:off x="847922" y="1802338"/>
            <a:ext cx="7848600" cy="344684"/>
          </a:xfrm>
          <a:prstGeom prst="rect">
            <a:avLst/>
          </a:prstGeom>
          <a:solidFill>
            <a:srgbClr val="002060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32736" tIns="41534" rIns="32736" bIns="41534" anchor="ctr"/>
          <a:lstStyle>
            <a:lvl1pPr eaLnBrk="0" hangingPunct="0">
              <a:spcBef>
                <a:spcPct val="20000"/>
              </a:spcBef>
              <a:buChar char="•"/>
              <a:defRPr kumimoji="1" sz="32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1pPr>
            <a:lvl2pPr marL="457200" indent="-282575" eaLnBrk="0" hangingPunct="0">
              <a:spcBef>
                <a:spcPct val="20000"/>
              </a:spcBef>
              <a:buChar char="–"/>
              <a:defRPr kumimoji="1" sz="28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2pPr>
            <a:lvl3pPr marL="914400" indent="-225425" eaLnBrk="0" hangingPunct="0">
              <a:spcBef>
                <a:spcPct val="20000"/>
              </a:spcBef>
              <a:buChar char="•"/>
              <a:defRPr kumimoji="1" sz="24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3pPr>
            <a:lvl4pPr marL="1371600" indent="-225425" eaLnBrk="0" hangingPunct="0">
              <a:spcBef>
                <a:spcPct val="20000"/>
              </a:spcBef>
              <a:buChar char="–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4pPr>
            <a:lvl5pPr marL="1828800" indent="-225425" eaLnBrk="0" hangingPunct="0">
              <a:spcBef>
                <a:spcPct val="20000"/>
              </a:spcBef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5pPr>
            <a:lvl6pPr indent="-225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6pPr>
            <a:lvl7pPr indent="-225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7pPr>
            <a:lvl8pPr indent="-225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8pPr>
            <a:lvl9pPr indent="-225425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kumimoji="1" sz="2000">
                <a:solidFill>
                  <a:schemeClr val="tx1"/>
                </a:solidFill>
                <a:latin typeface="Arial" pitchFamily="34" charset="0"/>
                <a:ea typeface="ＭＳ Ｐゴシック" pitchFamily="50" charset="-128"/>
              </a:defRPr>
            </a:lvl9pPr>
          </a:lstStyle>
          <a:p>
            <a:pPr algn="ctr" defTabSz="834598" eaLnBrk="1" fontAlgn="base" hangingPunct="1">
              <a:spcBef>
                <a:spcPct val="0"/>
              </a:spcBef>
              <a:spcAft>
                <a:spcPct val="0"/>
              </a:spcAft>
              <a:buNone/>
            </a:pPr>
            <a:r>
              <a:rPr lang="ja-JP" altLang="en-US" sz="1662" dirty="0">
                <a:solidFill>
                  <a:srgbClr val="FFFFFF"/>
                </a:solidFill>
                <a:latin typeface="ＤＦ特太ゴシック体" pitchFamily="49" charset="-128"/>
                <a:ea typeface="ＤＦ特太ゴシック体" pitchFamily="49" charset="-128"/>
              </a:rPr>
              <a:t>学習指導要領総則の構造とカリキュラム･マネジメントのイメージ</a:t>
            </a:r>
          </a:p>
        </p:txBody>
      </p:sp>
      <p:sp>
        <p:nvSpPr>
          <p:cNvPr id="23" name="正方形/長方形 22"/>
          <p:cNvSpPr/>
          <p:nvPr/>
        </p:nvSpPr>
        <p:spPr>
          <a:xfrm>
            <a:off x="2077621" y="2292491"/>
            <a:ext cx="2331234" cy="415033"/>
          </a:xfrm>
          <a:prstGeom prst="rect">
            <a:avLst/>
          </a:prstGeom>
          <a:ln w="3492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marL="408092" indent="-408092"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何ができるようになるか</a:t>
            </a:r>
          </a:p>
        </p:txBody>
      </p:sp>
      <p:sp>
        <p:nvSpPr>
          <p:cNvPr id="25" name="正方形/長方形 24"/>
          <p:cNvSpPr/>
          <p:nvPr/>
        </p:nvSpPr>
        <p:spPr>
          <a:xfrm>
            <a:off x="4774594" y="2281116"/>
            <a:ext cx="2093382" cy="415033"/>
          </a:xfrm>
          <a:prstGeom prst="rect">
            <a:avLst/>
          </a:prstGeom>
          <a:ln w="34925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marL="408092" indent="-408092"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何が身に付いたか</a:t>
            </a:r>
          </a:p>
        </p:txBody>
      </p:sp>
      <p:sp>
        <p:nvSpPr>
          <p:cNvPr id="26" name="正方形/長方形 25"/>
          <p:cNvSpPr/>
          <p:nvPr/>
        </p:nvSpPr>
        <p:spPr>
          <a:xfrm>
            <a:off x="825281" y="5510309"/>
            <a:ext cx="2754668" cy="415080"/>
          </a:xfrm>
          <a:prstGeom prst="rect">
            <a:avLst/>
          </a:prstGeom>
          <a:ln w="444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marL="408092" indent="-408092"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実施するために何が必要か</a:t>
            </a:r>
          </a:p>
        </p:txBody>
      </p:sp>
      <p:sp>
        <p:nvSpPr>
          <p:cNvPr id="31" name="上矢印 30"/>
          <p:cNvSpPr/>
          <p:nvPr/>
        </p:nvSpPr>
        <p:spPr>
          <a:xfrm>
            <a:off x="3608361" y="5427820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2" name="上矢印 31"/>
          <p:cNvSpPr/>
          <p:nvPr/>
        </p:nvSpPr>
        <p:spPr>
          <a:xfrm>
            <a:off x="5270752" y="5427820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3" name="上矢印 32"/>
          <p:cNvSpPr/>
          <p:nvPr/>
        </p:nvSpPr>
        <p:spPr>
          <a:xfrm>
            <a:off x="4408775" y="5427820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4" name="上矢印 33"/>
          <p:cNvSpPr/>
          <p:nvPr/>
        </p:nvSpPr>
        <p:spPr>
          <a:xfrm>
            <a:off x="6194303" y="5433639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3823806" y="3526354"/>
            <a:ext cx="1877883" cy="1314418"/>
          </a:xfrm>
          <a:prstGeom prst="roundRect">
            <a:avLst>
              <a:gd name="adj" fmla="val 46770"/>
            </a:avLst>
          </a:prstGeom>
          <a:solidFill>
            <a:schemeClr val="bg1"/>
          </a:solidFill>
          <a:ln>
            <a:solidFill>
              <a:schemeClr val="bg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405750" indent="-405750" defTabSz="834598"/>
            <a:endParaRPr lang="ja-JP" altLang="en-US" sz="1477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36" name="正方形/長方形 35"/>
          <p:cNvSpPr/>
          <p:nvPr/>
        </p:nvSpPr>
        <p:spPr>
          <a:xfrm>
            <a:off x="3409390" y="3364210"/>
            <a:ext cx="2625449" cy="646402"/>
          </a:xfrm>
          <a:prstGeom prst="rect">
            <a:avLst/>
          </a:prstGeom>
          <a:ln w="444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子供の発達を</a:t>
            </a:r>
            <a:r>
              <a:rPr lang="en-US" altLang="ja-JP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/>
            </a:r>
            <a:br>
              <a:rPr lang="en-US" altLang="ja-JP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</a:b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どのように支援するか</a:t>
            </a:r>
          </a:p>
        </p:txBody>
      </p:sp>
      <p:sp>
        <p:nvSpPr>
          <p:cNvPr id="37" name="上矢印 36"/>
          <p:cNvSpPr/>
          <p:nvPr/>
        </p:nvSpPr>
        <p:spPr>
          <a:xfrm>
            <a:off x="7117854" y="5427820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8" name="上矢印 37"/>
          <p:cNvSpPr/>
          <p:nvPr/>
        </p:nvSpPr>
        <p:spPr>
          <a:xfrm>
            <a:off x="8041405" y="5433639"/>
            <a:ext cx="430990" cy="422920"/>
          </a:xfrm>
          <a:prstGeom prst="upArrow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lIns="83463" tIns="41733" rIns="83463" bIns="41733" rtlCol="0" anchor="ctr"/>
          <a:lstStyle/>
          <a:p>
            <a:pPr algn="ctr" defTabSz="834598"/>
            <a:endParaRPr lang="ja-JP" altLang="en-US" sz="1662">
              <a:solidFill>
                <a:prstClr val="black"/>
              </a:solidFill>
            </a:endParaRPr>
          </a:p>
        </p:txBody>
      </p:sp>
      <p:sp>
        <p:nvSpPr>
          <p:cNvPr id="39" name="テキスト ボックス 38"/>
          <p:cNvSpPr txBox="1"/>
          <p:nvPr/>
        </p:nvSpPr>
        <p:spPr>
          <a:xfrm>
            <a:off x="5701689" y="4749332"/>
            <a:ext cx="2875792" cy="625068"/>
          </a:xfrm>
          <a:prstGeom prst="rect">
            <a:avLst/>
          </a:prstGeom>
          <a:solidFill>
            <a:schemeClr val="bg1"/>
          </a:solidFill>
          <a:ln w="25400">
            <a:solidFill>
              <a:schemeClr val="bg2">
                <a:lumMod val="50000"/>
              </a:schemeClr>
            </a:solidFill>
          </a:ln>
        </p:spPr>
        <p:txBody>
          <a:bodyPr lIns="32736" tIns="262889" rIns="32736" bIns="65394"/>
          <a:lstStyle/>
          <a:p>
            <a:pPr marL="162942" indent="-162942" algn="ctr" defTabSz="830594">
              <a:spcAft>
                <a:spcPts val="369"/>
              </a:spcAft>
              <a:defRPr/>
            </a:pPr>
            <a:endParaRPr lang="en-US" altLang="ja-JP" sz="1846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0" name="正方形/長方形 39"/>
          <p:cNvSpPr/>
          <p:nvPr/>
        </p:nvSpPr>
        <p:spPr>
          <a:xfrm>
            <a:off x="6307968" y="4472612"/>
            <a:ext cx="2216503" cy="415080"/>
          </a:xfrm>
          <a:prstGeom prst="rect">
            <a:avLst/>
          </a:prstGeom>
          <a:ln w="44450"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lIns="82258" tIns="41140" rIns="82258" bIns="41140" anchor="ctr"/>
          <a:lstStyle/>
          <a:p>
            <a:pPr marL="408092" indent="-408092" algn="ctr" defTabSz="834598" fontAlgn="base">
              <a:spcBef>
                <a:spcPct val="50000"/>
              </a:spcBef>
              <a:spcAft>
                <a:spcPct val="0"/>
              </a:spcAft>
              <a:defRPr/>
            </a:pPr>
            <a:r>
              <a:rPr lang="ja-JP" altLang="en-US" sz="1662" b="1" dirty="0">
                <a:solidFill>
                  <a:srgbClr val="000000"/>
                </a:solidFill>
                <a:latin typeface="HGP明朝E" panose="02020900000000000000" pitchFamily="18" charset="-128"/>
                <a:ea typeface="HGP明朝E" panose="02020900000000000000" pitchFamily="18" charset="-128"/>
              </a:rPr>
              <a:t>どのように学ぶか</a:t>
            </a:r>
          </a:p>
        </p:txBody>
      </p:sp>
      <p:sp>
        <p:nvSpPr>
          <p:cNvPr id="41" name="正方形/長方形 40"/>
          <p:cNvSpPr/>
          <p:nvPr/>
        </p:nvSpPr>
        <p:spPr>
          <a:xfrm>
            <a:off x="2045674" y="2765377"/>
            <a:ext cx="2363095" cy="359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algn="ctr" defTabSz="834598"/>
            <a:r>
              <a:rPr lang="ja-JP" altLang="en-US" sz="166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小学校教育の基本</a:t>
            </a:r>
          </a:p>
        </p:txBody>
      </p:sp>
      <p:sp>
        <p:nvSpPr>
          <p:cNvPr id="42" name="正方形/長方形 41"/>
          <p:cNvSpPr/>
          <p:nvPr/>
        </p:nvSpPr>
        <p:spPr>
          <a:xfrm>
            <a:off x="4761731" y="2765377"/>
            <a:ext cx="3592317" cy="36446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323451" indent="-323451" defTabSz="8345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6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学習評価を通じた学習指導の改善</a:t>
            </a:r>
          </a:p>
        </p:txBody>
      </p:sp>
      <p:sp>
        <p:nvSpPr>
          <p:cNvPr id="43" name="正方形/長方形 42"/>
          <p:cNvSpPr/>
          <p:nvPr/>
        </p:nvSpPr>
        <p:spPr>
          <a:xfrm>
            <a:off x="3866432" y="3996642"/>
            <a:ext cx="1816317" cy="359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405750" indent="-405750" defTabSz="834598"/>
            <a:r>
              <a:rPr lang="ja-JP" altLang="en-US" sz="129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児童の発達の支援</a:t>
            </a:r>
            <a:endParaRPr lang="en-US" altLang="ja-JP" sz="129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4" name="正方形/長方形 43"/>
          <p:cNvSpPr/>
          <p:nvPr/>
        </p:nvSpPr>
        <p:spPr>
          <a:xfrm>
            <a:off x="3864064" y="4356512"/>
            <a:ext cx="1837625" cy="33193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323451" indent="-323451" defTabSz="834598"/>
            <a:r>
              <a:rPr lang="ja-JP" altLang="en-US" sz="129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特別な配慮を必要とする生徒への指導</a:t>
            </a:r>
            <a:endParaRPr lang="en-US" altLang="ja-JP" sz="129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5" name="正方形/長方形 44"/>
          <p:cNvSpPr/>
          <p:nvPr/>
        </p:nvSpPr>
        <p:spPr>
          <a:xfrm>
            <a:off x="1079203" y="4887691"/>
            <a:ext cx="2363095" cy="35987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162942" indent="-162942" algn="ctr" defTabSz="830594">
              <a:spcAft>
                <a:spcPts val="369"/>
              </a:spcAft>
              <a:defRPr/>
            </a:pPr>
            <a:r>
              <a:rPr lang="ja-JP" altLang="en-US" sz="166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教育課程の編成</a:t>
            </a:r>
            <a:endParaRPr lang="en-US" altLang="ja-JP" sz="166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6" name="正方形/長方形 45"/>
          <p:cNvSpPr/>
          <p:nvPr/>
        </p:nvSpPr>
        <p:spPr>
          <a:xfrm>
            <a:off x="5937266" y="4718378"/>
            <a:ext cx="2462802" cy="69179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821655" indent="-743400" defTabSz="830594">
              <a:spcAft>
                <a:spcPts val="369"/>
              </a:spcAft>
              <a:defRPr/>
            </a:pPr>
            <a:r>
              <a:rPr lang="ja-JP" altLang="en-US" sz="166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教育課程の実施</a:t>
            </a:r>
            <a:endParaRPr lang="en-US" altLang="ja-JP" sz="166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7" name="正方形/長方形 46"/>
          <p:cNvSpPr/>
          <p:nvPr/>
        </p:nvSpPr>
        <p:spPr>
          <a:xfrm>
            <a:off x="1706561" y="5894062"/>
            <a:ext cx="6031105" cy="41609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83463" tIns="41733" rIns="83463" bIns="41733" rtlCol="0" anchor="ctr"/>
          <a:lstStyle/>
          <a:p>
            <a:pPr marL="162942" indent="-162942" algn="ctr" defTabSz="834598"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ja-JP" altLang="en-US" sz="1662" dirty="0">
                <a:solidFill>
                  <a:prstClr val="black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○　学校の指導体制の充実　　　　　○　家庭・地域との連携・協働</a:t>
            </a:r>
            <a:endParaRPr lang="en-US" altLang="ja-JP" sz="1662" dirty="0">
              <a:solidFill>
                <a:prstClr val="black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4067543" y="6331666"/>
            <a:ext cx="453813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400" dirty="0" smtClean="0"/>
              <a:t>中央教育審議会答申より引用</a:t>
            </a:r>
            <a:endParaRPr kumimoji="1" lang="ja-JP" altLang="en-US" sz="1400" dirty="0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094954" y="2524228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第１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0" name="テキスト ボックス 49"/>
          <p:cNvSpPr txBox="1"/>
          <p:nvPr/>
        </p:nvSpPr>
        <p:spPr>
          <a:xfrm>
            <a:off x="287015" y="4831736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第２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1" name="テキスト ボックス 50"/>
          <p:cNvSpPr txBox="1"/>
          <p:nvPr/>
        </p:nvSpPr>
        <p:spPr>
          <a:xfrm>
            <a:off x="5133752" y="4870656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第３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2" name="テキスト ボックス 51"/>
          <p:cNvSpPr txBox="1"/>
          <p:nvPr/>
        </p:nvSpPr>
        <p:spPr>
          <a:xfrm>
            <a:off x="3072743" y="3877833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第４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53" name="テキスト ボックス 52"/>
          <p:cNvSpPr txBox="1"/>
          <p:nvPr/>
        </p:nvSpPr>
        <p:spPr>
          <a:xfrm>
            <a:off x="274598" y="5894217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第５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48" name="テキスト ボックス 47"/>
          <p:cNvSpPr txBox="1"/>
          <p:nvPr/>
        </p:nvSpPr>
        <p:spPr>
          <a:xfrm>
            <a:off x="7210766" y="2337809"/>
            <a:ext cx="116996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 smtClean="0">
                <a:solidFill>
                  <a:schemeClr val="accent2">
                    <a:lumMod val="7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第３</a:t>
            </a:r>
            <a:endParaRPr kumimoji="1" lang="ja-JP" altLang="en-US" sz="3200" b="1" dirty="0">
              <a:solidFill>
                <a:schemeClr val="accent2">
                  <a:lumMod val="7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5342472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6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7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9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66CC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221450" y="708125"/>
            <a:ext cx="177965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001104" y="1184388"/>
            <a:ext cx="4131297" cy="5232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solidFill>
              <a:schemeClr val="accent1">
                <a:lumMod val="50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グループ１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の分担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6" name="右矢印 25"/>
          <p:cNvSpPr/>
          <p:nvPr/>
        </p:nvSpPr>
        <p:spPr>
          <a:xfrm>
            <a:off x="6702005" y="3384554"/>
            <a:ext cx="567447" cy="30836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7" name="右矢印 26"/>
          <p:cNvSpPr/>
          <p:nvPr/>
        </p:nvSpPr>
        <p:spPr>
          <a:xfrm>
            <a:off x="6680717" y="2630669"/>
            <a:ext cx="567447" cy="30836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8" name="右矢印 27"/>
          <p:cNvSpPr/>
          <p:nvPr/>
        </p:nvSpPr>
        <p:spPr>
          <a:xfrm>
            <a:off x="6675694" y="4115829"/>
            <a:ext cx="567447" cy="30836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9" name="右矢印 28"/>
          <p:cNvSpPr/>
          <p:nvPr/>
        </p:nvSpPr>
        <p:spPr>
          <a:xfrm>
            <a:off x="6675422" y="4810368"/>
            <a:ext cx="567447" cy="30836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0" name="角丸四角形 29"/>
          <p:cNvSpPr/>
          <p:nvPr/>
        </p:nvSpPr>
        <p:spPr>
          <a:xfrm>
            <a:off x="7334116" y="2550853"/>
            <a:ext cx="1366166" cy="46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1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1" name="角丸四角形 30"/>
          <p:cNvSpPr/>
          <p:nvPr/>
        </p:nvSpPr>
        <p:spPr>
          <a:xfrm>
            <a:off x="7334116" y="3304738"/>
            <a:ext cx="1366166" cy="46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2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グループ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4" name="角丸四角形 33"/>
          <p:cNvSpPr/>
          <p:nvPr/>
        </p:nvSpPr>
        <p:spPr>
          <a:xfrm>
            <a:off x="7332424" y="4036013"/>
            <a:ext cx="1366166" cy="46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3</a:t>
            </a:r>
            <a:r>
              <a:rPr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35" name="角丸四角形 34"/>
          <p:cNvSpPr/>
          <p:nvPr/>
        </p:nvSpPr>
        <p:spPr>
          <a:xfrm>
            <a:off x="7332424" y="4730552"/>
            <a:ext cx="1366166" cy="46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en-US" altLang="ja-JP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4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78347311"/>
              </p:ext>
            </p:extLst>
          </p:nvPr>
        </p:nvGraphicFramePr>
        <p:xfrm>
          <a:off x="503446" y="1996276"/>
          <a:ext cx="60960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kumimoji="1" lang="ja-JP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ja-JP" altLang="en-US" sz="2400" dirty="0" smtClean="0"/>
                        <a:t>ポイン</a:t>
                      </a:r>
                      <a:r>
                        <a:rPr kumimoji="1" lang="ja-JP" altLang="en-US" dirty="0" smtClean="0"/>
                        <a:t>ト</a:t>
                      </a:r>
                      <a:endParaRPr kumimoji="1" lang="ja-JP" alt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dirty="0" smtClean="0"/>
                        <a:t>第１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小学校教育の基本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1800" dirty="0" smtClean="0"/>
                        <a:t>何ができるようになるか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dirty="0" smtClean="0"/>
                        <a:t>第２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教育課程の編成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1800" dirty="0" smtClean="0"/>
                        <a:t>何を学ぶか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dirty="0" smtClean="0"/>
                        <a:t>第３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教育課程の実施と学習評価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どのように学ぶか</a:t>
                      </a:r>
                      <a:endParaRPr kumimoji="1" lang="en-US" altLang="ja-JP" sz="18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何が身に付いたか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marL="0" marR="0" lvl="0" indent="0" algn="l" defTabSz="6858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ja-JP" altLang="en-US" sz="2400" dirty="0" smtClean="0"/>
                        <a:t>第４</a:t>
                      </a:r>
                      <a:endParaRPr kumimoji="1" lang="en-US" altLang="ja-JP" sz="2400" dirty="0" smtClean="0"/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児童の発達を踏まえた指導</a:t>
                      </a:r>
                      <a:endParaRPr kumimoji="1" lang="ja-JP" altLang="en-US" sz="1800" b="1" dirty="0" smtClean="0">
                        <a:latin typeface="メイリオ" panose="020B0604030504040204" pitchFamily="50" charset="-128"/>
                        <a:ea typeface="メイリオ" panose="020B0604030504040204" pitchFamily="50" charset="-128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子供の発達を</a:t>
                      </a:r>
                      <a:endParaRPr kumimoji="1" lang="en-US" altLang="ja-JP" sz="1800" dirty="0" smtClean="0"/>
                    </a:p>
                    <a:p>
                      <a:pPr algn="ctr"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どのように支援するか</a:t>
                      </a:r>
                      <a:endParaRPr kumimoji="1" lang="ja-JP" altLang="en-US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2400" dirty="0" smtClean="0"/>
                        <a:t>第５</a:t>
                      </a: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kumimoji="1" lang="ja-JP" altLang="en-US" sz="1800" dirty="0" smtClean="0"/>
                        <a:t>学校運営上の留意事項</a:t>
                      </a:r>
                      <a:endParaRPr kumimoji="1" lang="ja-JP" alt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200000"/>
                        </a:lnSpc>
                      </a:pPr>
                      <a:r>
                        <a:rPr kumimoji="1" lang="ja-JP" altLang="en-US" sz="1800" dirty="0" smtClean="0"/>
                        <a:t>実施するために何が必要か</a:t>
                      </a:r>
                      <a:endParaRPr kumimoji="1" lang="ja-JP" altLang="en-US" sz="1800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40" name="右矢印 39"/>
          <p:cNvSpPr/>
          <p:nvPr/>
        </p:nvSpPr>
        <p:spPr>
          <a:xfrm>
            <a:off x="6673217" y="5547963"/>
            <a:ext cx="567447" cy="308368"/>
          </a:xfrm>
          <a:prstGeom prst="rightArrow">
            <a:avLst/>
          </a:prstGeom>
          <a:solidFill>
            <a:srgbClr val="FFC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1" name="角丸四角形 40"/>
          <p:cNvSpPr/>
          <p:nvPr/>
        </p:nvSpPr>
        <p:spPr>
          <a:xfrm>
            <a:off x="7335045" y="5469333"/>
            <a:ext cx="1366166" cy="468000"/>
          </a:xfrm>
          <a:prstGeom prst="roundRect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ja-JP" dirty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5</a:t>
            </a:r>
            <a:r>
              <a:rPr kumimoji="1" lang="ja-JP" altLang="en-US" dirty="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</a:t>
            </a:r>
            <a:endParaRPr kumimoji="1" lang="ja-JP" altLang="en-US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1255780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曲折矢印 1"/>
          <p:cNvSpPr/>
          <p:nvPr/>
        </p:nvSpPr>
        <p:spPr>
          <a:xfrm rot="16200000" flipH="1">
            <a:off x="1843380" y="1569062"/>
            <a:ext cx="716279" cy="870006"/>
          </a:xfrm>
          <a:prstGeom prst="bentArrow">
            <a:avLst>
              <a:gd name="adj1" fmla="val 32374"/>
              <a:gd name="adj2" fmla="val 33511"/>
              <a:gd name="adj3" fmla="val 30530"/>
              <a:gd name="adj4" fmla="val 35455"/>
            </a:avLst>
          </a:prstGeom>
          <a:solidFill>
            <a:schemeClr val="accent5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solidFill>
                <a:schemeClr val="tx1"/>
              </a:solidFill>
            </a:endParaRPr>
          </a:p>
        </p:txBody>
      </p:sp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7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01277" y="159735"/>
            <a:ext cx="1620000" cy="1620000"/>
          </a:xfrm>
          <a:prstGeom prst="ellips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66CC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" name="グループ化 14"/>
          <p:cNvGrpSpPr/>
          <p:nvPr/>
        </p:nvGrpSpPr>
        <p:grpSpPr>
          <a:xfrm>
            <a:off x="902420" y="2518034"/>
            <a:ext cx="7272808" cy="3465777"/>
            <a:chOff x="971600" y="2708920"/>
            <a:chExt cx="7272808" cy="3465777"/>
          </a:xfrm>
        </p:grpSpPr>
        <p:sp>
          <p:nvSpPr>
            <p:cNvPr id="23" name="テキスト ボックス 22"/>
            <p:cNvSpPr txBox="1"/>
            <p:nvPr/>
          </p:nvSpPr>
          <p:spPr>
            <a:xfrm>
              <a:off x="971600" y="2708920"/>
              <a:ext cx="7272808" cy="830997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6A53F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手順１   メンバーで互いの解釈を交流する　　　　　　　　　</a:t>
              </a:r>
              <a:endParaRPr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</a:t>
              </a:r>
              <a:r>
                <a:rPr kumimoji="1"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互いの理解を補い合う</a:t>
              </a:r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 </a:t>
              </a:r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6" name="下矢印 25"/>
            <p:cNvSpPr/>
            <p:nvPr/>
          </p:nvSpPr>
          <p:spPr>
            <a:xfrm>
              <a:off x="1835696" y="3573015"/>
              <a:ext cx="484632" cy="432048"/>
            </a:xfrm>
            <a:prstGeom prst="down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7" name="テキスト ボックス 26"/>
            <p:cNvSpPr txBox="1"/>
            <p:nvPr/>
          </p:nvSpPr>
          <p:spPr>
            <a:xfrm>
              <a:off x="971600" y="3999254"/>
              <a:ext cx="7272808" cy="1200329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6A53F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手順２   話し合ったことをまとめる</a:t>
              </a:r>
              <a:endPara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</a:t>
              </a:r>
              <a:r>
                <a:rPr kumimoji="1"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Ⅰ</a:t>
              </a:r>
              <a:r>
                <a:rPr kumimoji="1"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ポイントについて概要をまとめる　</a:t>
              </a:r>
              <a:endParaRPr kumimoji="1" lang="en-US" altLang="ja-JP" sz="20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  <a:p>
              <a:r>
                <a:rPr lang="en-US" altLang="ja-JP" sz="2000" b="1" dirty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</a:t>
              </a:r>
              <a:r>
                <a:rPr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           </a:t>
              </a:r>
              <a:r>
                <a:rPr kumimoji="1" lang="en-US" altLang="ja-JP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Ⅱ</a:t>
              </a:r>
              <a:r>
                <a:rPr kumimoji="1" lang="ja-JP" altLang="en-US" sz="20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自校にとって大切なこと，考えたいことをまとめる　</a:t>
              </a:r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　　　　　　　　</a:t>
              </a:r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29" name="下矢印 28"/>
            <p:cNvSpPr/>
            <p:nvPr/>
          </p:nvSpPr>
          <p:spPr>
            <a:xfrm>
              <a:off x="1835696" y="5286793"/>
              <a:ext cx="484632" cy="339029"/>
            </a:xfrm>
            <a:prstGeom prst="downArrow">
              <a:avLst/>
            </a:prstGeom>
            <a:solidFill>
              <a:srgbClr val="00206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  <p:sp>
          <p:nvSpPr>
            <p:cNvPr id="31" name="テキスト ボックス 30"/>
            <p:cNvSpPr txBox="1"/>
            <p:nvPr/>
          </p:nvSpPr>
          <p:spPr>
            <a:xfrm>
              <a:off x="971600" y="5713032"/>
              <a:ext cx="7272808" cy="461665"/>
            </a:xfrm>
            <a:prstGeom prst="rect">
              <a:avLst/>
            </a:prstGeom>
            <a:solidFill>
              <a:srgbClr val="CCFFFF"/>
            </a:solidFill>
            <a:ln>
              <a:solidFill>
                <a:srgbClr val="6A53F1"/>
              </a:solidFill>
            </a:ln>
          </p:spPr>
          <p:style>
            <a:lnRef idx="2">
              <a:schemeClr val="accent2"/>
            </a:lnRef>
            <a:fillRef idx="1">
              <a:schemeClr val="lt1"/>
            </a:fillRef>
            <a:effectRef idx="0">
              <a:schemeClr val="accent2"/>
            </a:effectRef>
            <a:fontRef idx="minor">
              <a:schemeClr val="dk1"/>
            </a:fontRef>
          </p:style>
          <p:txBody>
            <a:bodyPr wrap="square" rtlCol="0">
              <a:spAutoFit/>
            </a:bodyPr>
            <a:lstStyle/>
            <a:p>
              <a:r>
                <a:rPr kumimoji="1" lang="ja-JP" altLang="en-US" sz="2400" b="1" dirty="0" smtClean="0">
                  <a:latin typeface="Meiryo UI" panose="020B0604030504040204" pitchFamily="50" charset="-128"/>
                  <a:ea typeface="Meiryo UI" panose="020B0604030504040204" pitchFamily="50" charset="-128"/>
                  <a:cs typeface="Meiryo UI" panose="020B0604030504040204" pitchFamily="50" charset="-128"/>
                </a:rPr>
                <a:t>手順３  発表の準備をする　　　　　</a:t>
              </a:r>
              <a:endParaRPr kumimoji="1"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endParaRPr>
            </a:p>
          </p:txBody>
        </p:sp>
      </p:grpSp>
      <p:sp>
        <p:nvSpPr>
          <p:cNvPr id="34" name="テキスト ボックス 33"/>
          <p:cNvSpPr txBox="1"/>
          <p:nvPr/>
        </p:nvSpPr>
        <p:spPr>
          <a:xfrm>
            <a:off x="221450" y="708124"/>
            <a:ext cx="1779654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</a:t>
            </a:r>
            <a:r>
              <a:rPr lang="ja-JP" altLang="en-US" sz="2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１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5" name="テキスト ボックス 34"/>
          <p:cNvSpPr txBox="1"/>
          <p:nvPr/>
        </p:nvSpPr>
        <p:spPr>
          <a:xfrm>
            <a:off x="2380041" y="1384089"/>
            <a:ext cx="5795187" cy="830997"/>
          </a:xfrm>
          <a:prstGeom prst="rect">
            <a:avLst/>
          </a:prstGeom>
          <a:solidFill>
            <a:srgbClr val="CCFFFF"/>
          </a:solidFill>
          <a:ln>
            <a:solidFill>
              <a:srgbClr val="6A53F1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事前準備   　各自で第</a:t>
            </a:r>
            <a:r>
              <a:rPr kumimoji="1" lang="en-US" altLang="ja-JP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1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章を読み、割当の</a:t>
            </a:r>
            <a:endParaRPr kumimoji="1" lang="en-US" altLang="ja-JP" sz="2400" b="1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400" b="1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</a:t>
            </a:r>
            <a:r>
              <a:rPr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　　　　　　　</a:t>
            </a:r>
            <a:r>
              <a:rPr kumimoji="1" lang="ja-JP" altLang="en-US" sz="2400" b="1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箇所をワークシートにまとめる</a:t>
            </a:r>
            <a:endParaRPr kumimoji="1" lang="ja-JP" altLang="en-US" sz="2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315309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8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14167" y="60870"/>
            <a:ext cx="1620000" cy="1620000"/>
          </a:xfrm>
          <a:prstGeom prst="ellips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66CC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144" name="テキスト ボックス 143"/>
          <p:cNvSpPr txBox="1"/>
          <p:nvPr/>
        </p:nvSpPr>
        <p:spPr>
          <a:xfrm>
            <a:off x="2213517" y="249901"/>
            <a:ext cx="3976341" cy="523220"/>
          </a:xfrm>
          <a:prstGeom prst="rect">
            <a:avLst/>
          </a:prstGeom>
          <a:solidFill>
            <a:srgbClr val="FFCCFF"/>
          </a:solidFill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グループ１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のまとめ方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6" name="テキスト ボックス 145"/>
          <p:cNvSpPr txBox="1"/>
          <p:nvPr/>
        </p:nvSpPr>
        <p:spPr>
          <a:xfrm>
            <a:off x="1979342" y="1085278"/>
            <a:ext cx="205537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ワークシート</a:t>
            </a:r>
            <a:endParaRPr kumimoji="1" lang="ja-JP" altLang="en-US" sz="2800" dirty="0"/>
          </a:p>
        </p:txBody>
      </p:sp>
      <p:sp>
        <p:nvSpPr>
          <p:cNvPr id="156" name="テキスト ボックス 155"/>
          <p:cNvSpPr txBox="1"/>
          <p:nvPr/>
        </p:nvSpPr>
        <p:spPr>
          <a:xfrm>
            <a:off x="234340" y="609055"/>
            <a:ext cx="1779653" cy="523220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グループ１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157" name="グループ化 156"/>
          <p:cNvGrpSpPr/>
          <p:nvPr/>
        </p:nvGrpSpPr>
        <p:grpSpPr>
          <a:xfrm>
            <a:off x="1178170" y="1731097"/>
            <a:ext cx="7192108" cy="4616949"/>
            <a:chOff x="1954778" y="1375851"/>
            <a:chExt cx="6732022" cy="4194915"/>
          </a:xfrm>
        </p:grpSpPr>
        <p:sp>
          <p:nvSpPr>
            <p:cNvPr id="158" name="正方形/長方形 157"/>
            <p:cNvSpPr/>
            <p:nvPr/>
          </p:nvSpPr>
          <p:spPr>
            <a:xfrm>
              <a:off x="1954778" y="1375851"/>
              <a:ext cx="6732022" cy="41949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59" name="テキスト ボックス 158"/>
            <p:cNvSpPr txBox="1"/>
            <p:nvPr/>
          </p:nvSpPr>
          <p:spPr>
            <a:xfrm>
              <a:off x="2187138" y="1502255"/>
              <a:ext cx="4458726" cy="369332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担当：　第（　）　</a:t>
              </a:r>
              <a:endParaRPr kumimoji="1" lang="ja-JP" altLang="en-US" dirty="0"/>
            </a:p>
          </p:txBody>
        </p:sp>
        <p:sp>
          <p:nvSpPr>
            <p:cNvPr id="160" name="正方形/長方形 159"/>
            <p:cNvSpPr/>
            <p:nvPr/>
          </p:nvSpPr>
          <p:spPr>
            <a:xfrm>
              <a:off x="2187138" y="1924661"/>
              <a:ext cx="2843788" cy="247493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1" name="テキスト ボックス 160"/>
            <p:cNvSpPr txBox="1"/>
            <p:nvPr/>
          </p:nvSpPr>
          <p:spPr>
            <a:xfrm>
              <a:off x="2187137" y="1963991"/>
              <a:ext cx="2918689" cy="3355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Ⅰ </a:t>
              </a:r>
              <a:r>
                <a:rPr kumimoji="1" lang="ja-JP" altLang="en-US" dirty="0" smtClean="0"/>
                <a:t>概要</a:t>
              </a:r>
              <a:r>
                <a:rPr kumimoji="1" lang="ja-JP" altLang="en-US" sz="1200" dirty="0" smtClean="0"/>
                <a:t>（･</a:t>
              </a:r>
              <a:r>
                <a:rPr kumimoji="1" lang="en-US" altLang="ja-JP" sz="1200" dirty="0" smtClean="0"/>
                <a:t>100</a:t>
              </a:r>
              <a:r>
                <a:rPr kumimoji="1" lang="ja-JP" altLang="en-US" sz="1200" dirty="0" smtClean="0"/>
                <a:t>字程度で要約・箇条書き可）</a:t>
              </a:r>
              <a:endParaRPr kumimoji="1" lang="ja-JP" altLang="en-US" sz="1200" dirty="0"/>
            </a:p>
          </p:txBody>
        </p:sp>
        <p:sp>
          <p:nvSpPr>
            <p:cNvPr id="162" name="右矢印 161"/>
            <p:cNvSpPr/>
            <p:nvPr/>
          </p:nvSpPr>
          <p:spPr>
            <a:xfrm>
              <a:off x="5073884" y="3018468"/>
              <a:ext cx="497287" cy="279980"/>
            </a:xfrm>
            <a:prstGeom prst="rightArrow">
              <a:avLst>
                <a:gd name="adj1" fmla="val 50000"/>
                <a:gd name="adj2" fmla="val 9701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3" name="テキスト ボックス 162"/>
            <p:cNvSpPr txBox="1"/>
            <p:nvPr/>
          </p:nvSpPr>
          <p:spPr>
            <a:xfrm>
              <a:off x="5604337" y="1963991"/>
              <a:ext cx="2076584" cy="335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en-US" altLang="ja-JP" dirty="0" smtClean="0"/>
                <a:t>Ⅱ </a:t>
              </a:r>
              <a:r>
                <a:rPr kumimoji="1" lang="ja-JP" altLang="en-US" dirty="0" smtClean="0"/>
                <a:t>本校で考えたいこと</a:t>
              </a:r>
              <a:endParaRPr kumimoji="1" lang="ja-JP" altLang="en-US" sz="1200" dirty="0"/>
            </a:p>
          </p:txBody>
        </p:sp>
        <p:sp>
          <p:nvSpPr>
            <p:cNvPr id="164" name="正方形/長方形 163"/>
            <p:cNvSpPr/>
            <p:nvPr/>
          </p:nvSpPr>
          <p:spPr>
            <a:xfrm>
              <a:off x="2210280" y="4838171"/>
              <a:ext cx="6226136" cy="647161"/>
            </a:xfrm>
            <a:prstGeom prst="rect">
              <a:avLst/>
            </a:prstGeom>
            <a:noFill/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5" name="右矢印 164"/>
            <p:cNvSpPr/>
            <p:nvPr/>
          </p:nvSpPr>
          <p:spPr>
            <a:xfrm rot="5201341">
              <a:off x="2411431" y="4510448"/>
              <a:ext cx="416624" cy="254371"/>
            </a:xfrm>
            <a:prstGeom prst="rightArrow">
              <a:avLst>
                <a:gd name="adj1" fmla="val 50000"/>
                <a:gd name="adj2" fmla="val 97011"/>
              </a:avLst>
            </a:prstGeom>
            <a:solidFill>
              <a:srgbClr val="FFC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6" name="テキスト ボックス 165"/>
            <p:cNvSpPr txBox="1"/>
            <p:nvPr/>
          </p:nvSpPr>
          <p:spPr>
            <a:xfrm>
              <a:off x="2210279" y="4837987"/>
              <a:ext cx="926082" cy="33557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kumimoji="1" lang="ja-JP" altLang="en-US" dirty="0" smtClean="0"/>
                <a:t>振り返り</a:t>
              </a:r>
              <a:endParaRPr kumimoji="1" lang="ja-JP" altLang="en-US" dirty="0"/>
            </a:p>
          </p:txBody>
        </p:sp>
        <p:sp>
          <p:nvSpPr>
            <p:cNvPr id="167" name="正方形/長方形 166"/>
            <p:cNvSpPr/>
            <p:nvPr/>
          </p:nvSpPr>
          <p:spPr>
            <a:xfrm>
              <a:off x="5595345" y="1892427"/>
              <a:ext cx="2841072" cy="2675237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168" name="テキスト ボックス 167"/>
            <p:cNvSpPr txBox="1"/>
            <p:nvPr/>
          </p:nvSpPr>
          <p:spPr>
            <a:xfrm>
              <a:off x="6816416" y="1488472"/>
              <a:ext cx="1620000" cy="383115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txBody>
            <a:bodyPr wrap="square" rtlCol="0">
              <a:spAutoFit/>
            </a:bodyPr>
            <a:lstStyle/>
            <a:p>
              <a:r>
                <a:rPr kumimoji="1" lang="ja-JP" altLang="en-US" dirty="0" smtClean="0"/>
                <a:t>名前</a:t>
              </a:r>
              <a:endParaRPr kumimoji="1" lang="ja-JP" altLang="en-US" dirty="0"/>
            </a:p>
          </p:txBody>
        </p:sp>
      </p:grpSp>
      <p:sp>
        <p:nvSpPr>
          <p:cNvPr id="2" name="テキスト ボックス 1"/>
          <p:cNvSpPr txBox="1"/>
          <p:nvPr/>
        </p:nvSpPr>
        <p:spPr>
          <a:xfrm>
            <a:off x="2808443" y="3230177"/>
            <a:ext cx="3931561" cy="954107"/>
          </a:xfrm>
          <a:prstGeom prst="rect">
            <a:avLst/>
          </a:prstGeom>
          <a:solidFill>
            <a:srgbClr val="CCECFF"/>
          </a:solidFill>
          <a:ln>
            <a:solidFill>
              <a:schemeClr val="accent5">
                <a:lumMod val="75000"/>
              </a:schemeClr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事前に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付箋に</a:t>
            </a:r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記入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しておく</a:t>
            </a:r>
            <a:endParaRPr lang="en-US" altLang="ja-JP" sz="2800" dirty="0" smtClean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r>
              <a:rPr lang="ja-JP" altLang="en-US" sz="2800" dirty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この</a:t>
            </a:r>
            <a:r>
              <a:rPr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付箋を利用し</a:t>
            </a:r>
            <a:r>
              <a:rPr kumimoji="1" lang="ja-JP" altLang="en-US" sz="28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話し合う</a:t>
            </a:r>
            <a:endParaRPr kumimoji="1" lang="ja-JP" altLang="en-US" sz="28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888683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角丸四角形 10"/>
          <p:cNvSpPr/>
          <p:nvPr/>
        </p:nvSpPr>
        <p:spPr>
          <a:xfrm>
            <a:off x="8175228" y="96647"/>
            <a:ext cx="900000" cy="369846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0" rtlCol="0" anchor="ctr"/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fld id="{ACAC94F7-E33A-4718-8E76-D18CC4F13E23}" type="slidenum">
              <a:rPr lang="en-US" altLang="ja-JP" sz="1750" smtClean="0">
                <a:solidFill>
                  <a:schemeClr val="tx1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9</a:t>
            </a:fld>
            <a:endParaRPr lang="en-US" altLang="ja-JP" sz="1750" dirty="0">
              <a:solidFill>
                <a:schemeClr val="tx1"/>
              </a:solidFill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14" name="楕円 7"/>
          <p:cNvSpPr/>
          <p:nvPr/>
        </p:nvSpPr>
        <p:spPr>
          <a:xfrm>
            <a:off x="314167" y="60870"/>
            <a:ext cx="1620000" cy="1620000"/>
          </a:xfrm>
          <a:prstGeom prst="ellipse">
            <a:avLst/>
          </a:prstGeom>
          <a:solidFill>
            <a:srgbClr val="66CC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sz="3200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7" name="サブタイトル 2"/>
          <p:cNvSpPr txBox="1">
            <a:spLocks/>
          </p:cNvSpPr>
          <p:nvPr/>
        </p:nvSpPr>
        <p:spPr>
          <a:xfrm>
            <a:off x="301277" y="895720"/>
            <a:ext cx="8516152" cy="5727149"/>
          </a:xfrm>
          <a:prstGeom prst="rect">
            <a:avLst/>
          </a:prstGeom>
          <a:ln w="57150">
            <a:solidFill>
              <a:srgbClr val="66CCFF"/>
            </a:solidFill>
          </a:ln>
        </p:spPr>
        <p:txBody>
          <a:bodyPr vert="horz" lIns="91440" tIns="45720" rIns="91440" bIns="45720" rtlCol="0"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kumimoji="1"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altLang="ja-JP" sz="3600" b="1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lang="ja-JP" altLang="en-US" sz="4400" b="1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7" name="テキスト ボックス 6"/>
          <p:cNvSpPr txBox="1"/>
          <p:nvPr/>
        </p:nvSpPr>
        <p:spPr>
          <a:xfrm>
            <a:off x="2152188" y="1093933"/>
            <a:ext cx="340189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800" dirty="0" smtClean="0"/>
              <a:t>発表用ホワイトボード</a:t>
            </a:r>
            <a:endParaRPr kumimoji="1" lang="ja-JP" altLang="en-US" sz="2800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2571787" y="157887"/>
            <a:ext cx="3868276" cy="523220"/>
          </a:xfrm>
          <a:prstGeom prst="rect">
            <a:avLst/>
          </a:prstGeom>
          <a:solidFill>
            <a:srgbClr val="FFCCFF"/>
          </a:solidFill>
          <a:ln>
            <a:solidFill>
              <a:srgbClr val="FF99FF"/>
            </a:solidFill>
          </a:ln>
        </p:spPr>
        <p:txBody>
          <a:bodyPr wrap="square" rtlCol="0">
            <a:spAutoFit/>
          </a:bodyPr>
          <a:lstStyle/>
          <a:p>
            <a:r>
              <a:rPr kumimoji="1" lang="ja-JP" altLang="en-US" sz="2800" b="1" dirty="0" smtClean="0">
                <a:solidFill>
                  <a:srgbClr val="C00000"/>
                </a:solidFill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グループ１</a:t>
            </a:r>
            <a:r>
              <a:rPr kumimoji="1" lang="ja-JP" altLang="en-US" sz="2800" b="1" dirty="0" smtClean="0">
                <a:latin typeface="メイリオ" panose="020B0604030504040204" pitchFamily="50" charset="-128"/>
                <a:ea typeface="メイリオ" panose="020B0604030504040204" pitchFamily="50" charset="-128"/>
                <a:cs typeface="メイリオ" panose="020B0604030504040204" pitchFamily="50" charset="-128"/>
              </a:rPr>
              <a:t>のまとめ方</a:t>
            </a:r>
            <a:endParaRPr kumimoji="1" lang="ja-JP" altLang="en-US" sz="2800" b="1" dirty="0">
              <a:latin typeface="メイリオ" panose="020B0604030504040204" pitchFamily="50" charset="-128"/>
              <a:ea typeface="メイリオ" panose="020B0604030504040204" pitchFamily="50" charset="-128"/>
              <a:cs typeface="メイリオ" panose="020B0604030504040204" pitchFamily="50" charset="-128"/>
            </a:endParaRP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552257" y="393816"/>
            <a:ext cx="1141659" cy="954107"/>
          </a:xfrm>
          <a:prstGeom prst="rect">
            <a:avLst/>
          </a:prstGeom>
          <a:noFill/>
          <a:ln>
            <a:noFill/>
          </a:ln>
        </p:spPr>
        <p:txBody>
          <a:bodyPr wrap="none" rtlCol="0">
            <a:spAutoFit/>
          </a:bodyPr>
          <a:lstStyle/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協議　</a:t>
            </a:r>
            <a:endParaRPr lang="en-US" altLang="ja-JP" sz="2800" b="1" dirty="0" smtClean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  <a:p>
            <a:pPr algn="ctr"/>
            <a:r>
              <a:rPr lang="ja-JP" altLang="en-US" sz="2800" b="1" dirty="0" smtClean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↳発表</a:t>
            </a:r>
            <a:endParaRPr lang="ja-JP" altLang="en-US" sz="280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6098429" y="955019"/>
            <a:ext cx="2731890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ja-JP" altLang="en-US" sz="2000" dirty="0"/>
              <a:t>発表用</a:t>
            </a:r>
            <a:r>
              <a:rPr lang="ja-JP" altLang="en-US" sz="2000" dirty="0" smtClean="0"/>
              <a:t>ホワイトボード</a:t>
            </a:r>
            <a:endParaRPr lang="en-US" altLang="ja-JP" sz="2000" dirty="0" smtClean="0"/>
          </a:p>
          <a:p>
            <a:r>
              <a:rPr lang="ja-JP" altLang="en-US" sz="2000" dirty="0"/>
              <a:t>２</a:t>
            </a:r>
            <a:r>
              <a:rPr lang="ja-JP" altLang="en-US" sz="2000" dirty="0" smtClean="0"/>
              <a:t>枚を</a:t>
            </a:r>
            <a:r>
              <a:rPr lang="ja-JP" altLang="en-US" sz="2000" dirty="0"/>
              <a:t>もとに、全体発表</a:t>
            </a:r>
            <a:r>
              <a:rPr lang="ja-JP" altLang="en-US" sz="2000" dirty="0" smtClean="0"/>
              <a:t>。→質疑</a:t>
            </a:r>
            <a:r>
              <a:rPr lang="ja-JP" altLang="en-US" sz="2000" dirty="0"/>
              <a:t>応答</a:t>
            </a:r>
          </a:p>
        </p:txBody>
      </p:sp>
      <p:grpSp>
        <p:nvGrpSpPr>
          <p:cNvPr id="28" name="グループ化 27"/>
          <p:cNvGrpSpPr/>
          <p:nvPr/>
        </p:nvGrpSpPr>
        <p:grpSpPr>
          <a:xfrm>
            <a:off x="513829" y="5615598"/>
            <a:ext cx="1270628" cy="889001"/>
            <a:chOff x="2222424" y="5264149"/>
            <a:chExt cx="1550441" cy="889001"/>
          </a:xfrm>
        </p:grpSpPr>
        <p:sp>
          <p:nvSpPr>
            <p:cNvPr id="29" name="四角形: 角を丸くする 12"/>
            <p:cNvSpPr/>
            <p:nvPr/>
          </p:nvSpPr>
          <p:spPr>
            <a:xfrm>
              <a:off x="2263302" y="5264149"/>
              <a:ext cx="1509563" cy="889001"/>
            </a:xfrm>
            <a:prstGeom prst="roundRect">
              <a:avLst/>
            </a:prstGeom>
            <a:noFill/>
            <a:ln w="38100">
              <a:solidFill>
                <a:srgbClr val="66CC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0" name="テキスト ボックス 29"/>
            <p:cNvSpPr txBox="1"/>
            <p:nvPr/>
          </p:nvSpPr>
          <p:spPr>
            <a:xfrm>
              <a:off x="2222424" y="5385483"/>
              <a:ext cx="1519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2</a:t>
              </a:r>
              <a:r>
                <a:rPr lang="en-US" altLang="ja-JP" sz="3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0</a:t>
              </a:r>
              <a:r>
                <a:rPr kumimoji="1" lang="ja-JP" altLang="en-US" sz="3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分</a:t>
              </a:r>
              <a:endPara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grpSp>
        <p:nvGrpSpPr>
          <p:cNvPr id="31" name="グループ化 30"/>
          <p:cNvGrpSpPr/>
          <p:nvPr/>
        </p:nvGrpSpPr>
        <p:grpSpPr>
          <a:xfrm>
            <a:off x="4948722" y="5630579"/>
            <a:ext cx="1270628" cy="889001"/>
            <a:chOff x="2222424" y="5264149"/>
            <a:chExt cx="1550441" cy="889001"/>
          </a:xfrm>
        </p:grpSpPr>
        <p:sp>
          <p:nvSpPr>
            <p:cNvPr id="32" name="四角形: 角を丸くする 12"/>
            <p:cNvSpPr/>
            <p:nvPr/>
          </p:nvSpPr>
          <p:spPr>
            <a:xfrm>
              <a:off x="2263302" y="5264149"/>
              <a:ext cx="1509563" cy="889001"/>
            </a:xfrm>
            <a:prstGeom prst="roundRect">
              <a:avLst/>
            </a:prstGeom>
            <a:noFill/>
            <a:ln w="38100">
              <a:solidFill>
                <a:srgbClr val="66CCFF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/>
            </a:p>
          </p:txBody>
        </p:sp>
        <p:sp>
          <p:nvSpPr>
            <p:cNvPr id="33" name="テキスト ボックス 32"/>
            <p:cNvSpPr txBox="1"/>
            <p:nvPr/>
          </p:nvSpPr>
          <p:spPr>
            <a:xfrm>
              <a:off x="2222424" y="5385483"/>
              <a:ext cx="1519521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ja-JP" sz="3600" dirty="0">
                  <a:latin typeface="Meiryo UI" panose="020B0604030504040204" pitchFamily="50" charset="-128"/>
                  <a:ea typeface="Meiryo UI" panose="020B0604030504040204" pitchFamily="50" charset="-128"/>
                </a:rPr>
                <a:t>15</a:t>
              </a:r>
              <a:r>
                <a:rPr kumimoji="1" lang="ja-JP" altLang="en-US" sz="3600" dirty="0" smtClean="0">
                  <a:latin typeface="Meiryo UI" panose="020B0604030504040204" pitchFamily="50" charset="-128"/>
                  <a:ea typeface="Meiryo UI" panose="020B0604030504040204" pitchFamily="50" charset="-128"/>
                </a:rPr>
                <a:t>分</a:t>
              </a:r>
              <a:endParaRPr kumimoji="1" lang="ja-JP" altLang="en-US" sz="3600" dirty="0">
                <a:latin typeface="Meiryo UI" panose="020B0604030504040204" pitchFamily="50" charset="-128"/>
                <a:ea typeface="Meiryo UI" panose="020B0604030504040204" pitchFamily="50" charset="-128"/>
              </a:endParaRPr>
            </a:p>
          </p:txBody>
        </p:sp>
      </p:grpSp>
      <p:sp>
        <p:nvSpPr>
          <p:cNvPr id="3" name="テキスト ボックス 2"/>
          <p:cNvSpPr txBox="1"/>
          <p:nvPr/>
        </p:nvSpPr>
        <p:spPr>
          <a:xfrm>
            <a:off x="2015340" y="5839914"/>
            <a:ext cx="2186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グループ１協議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sp>
        <p:nvSpPr>
          <p:cNvPr id="34" name="テキスト ボックス 33"/>
          <p:cNvSpPr txBox="1"/>
          <p:nvPr/>
        </p:nvSpPr>
        <p:spPr>
          <a:xfrm>
            <a:off x="6440063" y="5829264"/>
            <a:ext cx="21869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2400" dirty="0" smtClean="0">
                <a:latin typeface="Meiryo UI" panose="020B0604030504040204" pitchFamily="50" charset="-128"/>
                <a:ea typeface="Meiryo UI" panose="020B0604030504040204" pitchFamily="50" charset="-128"/>
                <a:cs typeface="Meiryo UI" panose="020B0604030504040204" pitchFamily="50" charset="-128"/>
              </a:rPr>
              <a:t>全体発表</a:t>
            </a:r>
            <a:endParaRPr kumimoji="1" lang="ja-JP" altLang="en-US" sz="2400" dirty="0">
              <a:latin typeface="Meiryo UI" panose="020B0604030504040204" pitchFamily="50" charset="-128"/>
              <a:ea typeface="Meiryo UI" panose="020B0604030504040204" pitchFamily="50" charset="-128"/>
              <a:cs typeface="Meiryo UI" panose="020B0604030504040204" pitchFamily="50" charset="-128"/>
            </a:endParaRPr>
          </a:p>
        </p:txBody>
      </p:sp>
      <p:grpSp>
        <p:nvGrpSpPr>
          <p:cNvPr id="52" name="グループ化 51"/>
          <p:cNvGrpSpPr/>
          <p:nvPr/>
        </p:nvGrpSpPr>
        <p:grpSpPr>
          <a:xfrm>
            <a:off x="1600393" y="1628452"/>
            <a:ext cx="6312685" cy="3859308"/>
            <a:chOff x="9714794" y="1292972"/>
            <a:chExt cx="7505588" cy="4861643"/>
          </a:xfrm>
        </p:grpSpPr>
        <p:sp>
          <p:nvSpPr>
            <p:cNvPr id="6" name="正方形/長方形 5"/>
            <p:cNvSpPr/>
            <p:nvPr/>
          </p:nvSpPr>
          <p:spPr>
            <a:xfrm>
              <a:off x="9714794" y="1846144"/>
              <a:ext cx="2982224" cy="430847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grpSp>
          <p:nvGrpSpPr>
            <p:cNvPr id="18" name="グループ化 17"/>
            <p:cNvGrpSpPr/>
            <p:nvPr/>
          </p:nvGrpSpPr>
          <p:grpSpPr>
            <a:xfrm>
              <a:off x="9911563" y="2013613"/>
              <a:ext cx="2581495" cy="4017909"/>
              <a:chOff x="894912" y="2334376"/>
              <a:chExt cx="2581495" cy="3351104"/>
            </a:xfrm>
          </p:grpSpPr>
          <p:sp>
            <p:nvSpPr>
              <p:cNvPr id="20" name="角丸四角形 19"/>
              <p:cNvSpPr/>
              <p:nvPr/>
            </p:nvSpPr>
            <p:spPr>
              <a:xfrm>
                <a:off x="894912" y="2708966"/>
                <a:ext cx="2581495" cy="2976514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1" name="正方形/長方形 20"/>
              <p:cNvSpPr/>
              <p:nvPr/>
            </p:nvSpPr>
            <p:spPr>
              <a:xfrm>
                <a:off x="1329163" y="2334376"/>
                <a:ext cx="1739157" cy="52098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altLang="ja-JP" dirty="0" smtClean="0">
                    <a:solidFill>
                      <a:schemeClr val="tx1"/>
                    </a:solidFill>
                  </a:rPr>
                  <a:t>Ⅰ </a:t>
                </a:r>
                <a:r>
                  <a:rPr kumimoji="1" lang="ja-JP" altLang="en-US" dirty="0" smtClean="0">
                    <a:solidFill>
                      <a:schemeClr val="tx1"/>
                    </a:solidFill>
                  </a:rPr>
                  <a:t>概要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p:grpSp>
        <p:grpSp>
          <p:nvGrpSpPr>
            <p:cNvPr id="22" name="グループ化 21"/>
            <p:cNvGrpSpPr/>
            <p:nvPr/>
          </p:nvGrpSpPr>
          <p:grpSpPr>
            <a:xfrm>
              <a:off x="14448078" y="1994795"/>
              <a:ext cx="2581495" cy="4074427"/>
              <a:chOff x="5342664" y="2388720"/>
              <a:chExt cx="2581495" cy="3327548"/>
            </a:xfrm>
          </p:grpSpPr>
          <p:sp>
            <p:nvSpPr>
              <p:cNvPr id="23" name="角丸四角形 22"/>
              <p:cNvSpPr/>
              <p:nvPr/>
            </p:nvSpPr>
            <p:spPr>
              <a:xfrm>
                <a:off x="5342664" y="2693598"/>
                <a:ext cx="2581495" cy="3022670"/>
              </a:xfrm>
              <a:prstGeom prst="roundRect">
                <a:avLst/>
              </a:prstGeom>
              <a:noFill/>
              <a:ln w="38100">
                <a:solidFill>
                  <a:schemeClr val="tx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24" name="正方形/長方形 23"/>
              <p:cNvSpPr/>
              <p:nvPr/>
            </p:nvSpPr>
            <p:spPr>
              <a:xfrm>
                <a:off x="5672677" y="2388720"/>
                <a:ext cx="1739157" cy="520988"/>
              </a:xfrm>
              <a:prstGeom prst="rect">
                <a:avLst/>
              </a:prstGeom>
              <a:solidFill>
                <a:schemeClr val="bg1"/>
              </a:solidFill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kumimoji="1" lang="en-US" altLang="ja-JP" dirty="0" smtClean="0">
                    <a:solidFill>
                      <a:schemeClr val="tx1"/>
                    </a:solidFill>
                  </a:rPr>
                  <a:t>Ⅱ</a:t>
                </a:r>
                <a:r>
                  <a:rPr kumimoji="1" lang="ja-JP" altLang="en-US" dirty="0" smtClean="0">
                    <a:solidFill>
                      <a:schemeClr val="tx1"/>
                    </a:solidFill>
                  </a:rPr>
                  <a:t>　</a:t>
                </a:r>
                <a:r>
                  <a:rPr lang="ja-JP" altLang="en-US" dirty="0" smtClean="0">
                    <a:solidFill>
                      <a:schemeClr val="tx1"/>
                    </a:solidFill>
                  </a:rPr>
                  <a:t>本校では</a:t>
                </a:r>
                <a:endParaRPr kumimoji="1" lang="ja-JP" altLang="en-US" dirty="0">
                  <a:solidFill>
                    <a:schemeClr val="tx1"/>
                  </a:solidFill>
                </a:endParaRPr>
              </a:p>
            </p:txBody>
          </p:sp>
        </p:grpSp>
        <p:sp>
          <p:nvSpPr>
            <p:cNvPr id="50" name="正方形/長方形 49"/>
            <p:cNvSpPr/>
            <p:nvPr/>
          </p:nvSpPr>
          <p:spPr>
            <a:xfrm>
              <a:off x="14203310" y="1846143"/>
              <a:ext cx="3017072" cy="4308471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 dirty="0"/>
            </a:p>
          </p:txBody>
        </p:sp>
        <p:sp>
          <p:nvSpPr>
            <p:cNvPr id="51" name="角丸四角形 50"/>
            <p:cNvSpPr/>
            <p:nvPr/>
          </p:nvSpPr>
          <p:spPr>
            <a:xfrm>
              <a:off x="11682961" y="1292972"/>
              <a:ext cx="3281852" cy="438979"/>
            </a:xfrm>
            <a:prstGeom prst="round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dirty="0" smtClean="0">
                  <a:solidFill>
                    <a:srgbClr val="FF0000"/>
                  </a:solidFill>
                </a:rPr>
                <a:t>第１　小学校教育の基本</a:t>
              </a:r>
              <a:r>
                <a:rPr kumimoji="1" lang="ja-JP" altLang="en-US" dirty="0" smtClean="0"/>
                <a:t>　</a:t>
              </a:r>
              <a:endParaRPr kumimoji="1" lang="ja-JP" altLang="en-US" dirty="0"/>
            </a:p>
          </p:txBody>
        </p:sp>
      </p:grpSp>
      <p:sp>
        <p:nvSpPr>
          <p:cNvPr id="71" name="角丸四角形 70"/>
          <p:cNvSpPr/>
          <p:nvPr/>
        </p:nvSpPr>
        <p:spPr>
          <a:xfrm>
            <a:off x="4332964" y="2113396"/>
            <a:ext cx="924067" cy="3292558"/>
          </a:xfrm>
          <a:prstGeom prst="roundRect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2" name="テキスト ボックス 71"/>
          <p:cNvSpPr txBox="1"/>
          <p:nvPr/>
        </p:nvSpPr>
        <p:spPr>
          <a:xfrm>
            <a:off x="4635874" y="2791235"/>
            <a:ext cx="409195" cy="2161036"/>
          </a:xfrm>
          <a:prstGeom prst="rect">
            <a:avLst/>
          </a:prstGeom>
          <a:noFill/>
        </p:spPr>
        <p:txBody>
          <a:bodyPr vert="eaVert"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何ができるようになるか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  <p:sp>
        <p:nvSpPr>
          <p:cNvPr id="74" name="テキスト ボックス 73"/>
          <p:cNvSpPr txBox="1"/>
          <p:nvPr/>
        </p:nvSpPr>
        <p:spPr>
          <a:xfrm>
            <a:off x="4372853" y="2295193"/>
            <a:ext cx="835725" cy="3136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dirty="0" smtClean="0">
                <a:solidFill>
                  <a:srgbClr val="FF0000"/>
                </a:solidFill>
              </a:rPr>
              <a:t>ポイント</a:t>
            </a:r>
            <a:endParaRPr kumimoji="1" lang="ja-JP" altLang="en-US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7976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449</Words>
  <Application>Microsoft Office PowerPoint</Application>
  <PresentationFormat>画面に合わせる (4:3)</PresentationFormat>
  <Paragraphs>178</Paragraphs>
  <Slides>12</Slides>
  <Notes>12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9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12</vt:i4>
      </vt:variant>
    </vt:vector>
  </HeadingPairs>
  <TitlesOfParts>
    <vt:vector size="22" baseType="lpstr">
      <vt:lpstr>ＤＦ特太ゴシック体</vt:lpstr>
      <vt:lpstr>HGPｺﾞｼｯｸM</vt:lpstr>
      <vt:lpstr>HGP明朝E</vt:lpstr>
      <vt:lpstr>Meiryo UI</vt:lpstr>
      <vt:lpstr>ＭＳ Ｐゴシック</vt:lpstr>
      <vt:lpstr>メイリオ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2016-06-29T03:32:02Z</dcterms:created>
  <dcterms:modified xsi:type="dcterms:W3CDTF">2017-09-20T08:39:42Z</dcterms:modified>
</cp:coreProperties>
</file>