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9"/>
  </p:notesMasterIdLst>
  <p:sldIdLst>
    <p:sldId id="256" r:id="rId2"/>
    <p:sldId id="258" r:id="rId3"/>
    <p:sldId id="264" r:id="rId4"/>
    <p:sldId id="260" r:id="rId5"/>
    <p:sldId id="263" r:id="rId6"/>
    <p:sldId id="261" r:id="rId7"/>
    <p:sldId id="262" r:id="rId8"/>
  </p:sldIdLst>
  <p:sldSz cx="9144000" cy="6858000" type="screen4x3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33"/>
    <a:srgbClr val="0070C0"/>
    <a:srgbClr val="09A226"/>
    <a:srgbClr val="783232"/>
    <a:srgbClr val="5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スタイル (淡色)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0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0313CB-054E-4136-9BCA-9D4E6C3FD6BB}" type="datetimeFigureOut">
              <a:rPr kumimoji="1" lang="ja-JP" altLang="en-US" smtClean="0"/>
              <a:t>2017/9/20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307BA5-9126-405F-8C5A-FF70199BBD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07743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11F6-1935-4289-9235-47A33BC1A3E8}" type="datetimeFigureOut">
              <a:rPr kumimoji="1" lang="ja-JP" altLang="en-US" smtClean="0"/>
              <a:t>2017/9/20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01F11-0D6E-48CC-86D0-275E5C0935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1056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11F6-1935-4289-9235-47A33BC1A3E8}" type="datetimeFigureOut">
              <a:rPr kumimoji="1" lang="ja-JP" altLang="en-US" smtClean="0"/>
              <a:t>2017/9/20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01F11-0D6E-48CC-86D0-275E5C0935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9595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11F6-1935-4289-9235-47A33BC1A3E8}" type="datetimeFigureOut">
              <a:rPr kumimoji="1" lang="ja-JP" altLang="en-US" smtClean="0"/>
              <a:t>2017/9/20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01F11-0D6E-48CC-86D0-275E5C0935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222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11F6-1935-4289-9235-47A33BC1A3E8}" type="datetimeFigureOut">
              <a:rPr kumimoji="1" lang="ja-JP" altLang="en-US" smtClean="0"/>
              <a:t>2017/9/20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01F11-0D6E-48CC-86D0-275E5C0935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0846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11F6-1935-4289-9235-47A33BC1A3E8}" type="datetimeFigureOut">
              <a:rPr kumimoji="1" lang="ja-JP" altLang="en-US" smtClean="0"/>
              <a:t>2017/9/20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01F11-0D6E-48CC-86D0-275E5C0935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5970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11F6-1935-4289-9235-47A33BC1A3E8}" type="datetimeFigureOut">
              <a:rPr kumimoji="1" lang="ja-JP" altLang="en-US" smtClean="0"/>
              <a:t>2017/9/20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01F11-0D6E-48CC-86D0-275E5C0935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7181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11F6-1935-4289-9235-47A33BC1A3E8}" type="datetimeFigureOut">
              <a:rPr kumimoji="1" lang="ja-JP" altLang="en-US" smtClean="0"/>
              <a:t>2017/9/20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01F11-0D6E-48CC-86D0-275E5C0935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4441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11F6-1935-4289-9235-47A33BC1A3E8}" type="datetimeFigureOut">
              <a:rPr kumimoji="1" lang="ja-JP" altLang="en-US" smtClean="0"/>
              <a:t>2017/9/20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01F11-0D6E-48CC-86D0-275E5C0935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658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11F6-1935-4289-9235-47A33BC1A3E8}" type="datetimeFigureOut">
              <a:rPr kumimoji="1" lang="ja-JP" altLang="en-US" smtClean="0"/>
              <a:t>2017/9/20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01F11-0D6E-48CC-86D0-275E5C0935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47751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11F6-1935-4289-9235-47A33BC1A3E8}" type="datetimeFigureOut">
              <a:rPr kumimoji="1" lang="ja-JP" altLang="en-US" smtClean="0"/>
              <a:t>2017/9/20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01F11-0D6E-48CC-86D0-275E5C0935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2387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11F6-1935-4289-9235-47A33BC1A3E8}" type="datetimeFigureOut">
              <a:rPr kumimoji="1" lang="ja-JP" altLang="en-US" smtClean="0"/>
              <a:t>2017/9/20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01F11-0D6E-48CC-86D0-275E5C0935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3922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8211F6-1935-4289-9235-47A33BC1A3E8}" type="datetimeFigureOut">
              <a:rPr kumimoji="1" lang="ja-JP" altLang="en-US" smtClean="0"/>
              <a:t>2017/9/20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A01F11-0D6E-48CC-86D0-275E5C0935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1665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256477" y="970155"/>
            <a:ext cx="8640000" cy="5633297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四角形: 角を丸くする 16"/>
          <p:cNvSpPr/>
          <p:nvPr/>
        </p:nvSpPr>
        <p:spPr>
          <a:xfrm>
            <a:off x="8356477" y="144966"/>
            <a:ext cx="540000" cy="360000"/>
          </a:xfrm>
          <a:prstGeom prst="round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endParaRPr kumimoji="1"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364477" y="279355"/>
            <a:ext cx="9028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目的</a:t>
            </a:r>
            <a:endParaRPr kumimoji="1" lang="ja-JP" altLang="en-US" sz="28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256477" y="324965"/>
            <a:ext cx="108000" cy="4320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256477" y="1740089"/>
            <a:ext cx="864000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5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児童・生徒</a:t>
            </a:r>
            <a:r>
              <a:rPr kumimoji="1" lang="ja-JP" altLang="en-US" sz="5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の学びを</a:t>
            </a:r>
            <a:r>
              <a:rPr kumimoji="1" lang="en-US" altLang="ja-JP" sz="5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｢</a:t>
            </a:r>
            <a:r>
              <a:rPr kumimoji="1" lang="ja-JP" altLang="en-US" sz="5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主体的な学び</a:t>
            </a:r>
            <a:r>
              <a:rPr kumimoji="1" lang="en-US" altLang="ja-JP" sz="5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｣｢</a:t>
            </a:r>
            <a:r>
              <a:rPr kumimoji="1" lang="ja-JP" altLang="en-US" sz="5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対話的な学び</a:t>
            </a:r>
            <a:r>
              <a:rPr kumimoji="1" lang="en-US" altLang="ja-JP" sz="5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｣</a:t>
            </a:r>
            <a:r>
              <a:rPr lang="en-US" altLang="ja-JP" sz="5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｢</a:t>
            </a:r>
            <a:r>
              <a:rPr lang="ja-JP" altLang="en-US" sz="5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深い学び</a:t>
            </a:r>
            <a:r>
              <a:rPr lang="en-US" altLang="ja-JP" sz="5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｣</a:t>
            </a:r>
            <a:r>
              <a:rPr lang="ja-JP" altLang="en-US" sz="5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に分類する</a:t>
            </a:r>
            <a:r>
              <a:rPr lang="ja-JP" altLang="en-US" sz="5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演習を</a:t>
            </a:r>
            <a:r>
              <a:rPr lang="ja-JP" altLang="en-US" sz="5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通して、</a:t>
            </a:r>
            <a:r>
              <a:rPr lang="ja-JP" altLang="en-US" sz="52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３つの学びの視点を</a:t>
            </a:r>
            <a:r>
              <a:rPr lang="ja-JP" altLang="en-US" sz="5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養</a:t>
            </a:r>
            <a:r>
              <a:rPr lang="ja-JP" altLang="en-US" sz="52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う</a:t>
            </a:r>
            <a:endParaRPr kumimoji="1" lang="ja-JP" altLang="en-US" sz="52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28286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四角形: 角を丸くする 16"/>
          <p:cNvSpPr/>
          <p:nvPr/>
        </p:nvSpPr>
        <p:spPr>
          <a:xfrm>
            <a:off x="8356477" y="144966"/>
            <a:ext cx="540000" cy="360000"/>
          </a:xfrm>
          <a:prstGeom prst="round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endParaRPr kumimoji="1"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64477" y="279355"/>
            <a:ext cx="18934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研修の流れ</a:t>
            </a:r>
            <a:endParaRPr kumimoji="1" lang="ja-JP" altLang="en-US" sz="28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256477" y="324965"/>
            <a:ext cx="108000" cy="4320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6344563"/>
              </p:ext>
            </p:extLst>
          </p:nvPr>
        </p:nvGraphicFramePr>
        <p:xfrm>
          <a:off x="256477" y="1380431"/>
          <a:ext cx="8100000" cy="4698395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1482171"/>
                <a:gridCol w="4267674"/>
                <a:gridCol w="2350155"/>
              </a:tblGrid>
              <a:tr h="687570">
                <a:tc gridSpan="2">
                  <a:txBody>
                    <a:bodyPr/>
                    <a:lstStyle/>
                    <a:p>
                      <a:pPr algn="ctr"/>
                      <a:r>
                        <a:rPr lang="ja-JP" altLang="en-US" sz="3000" dirty="0" smtClean="0"/>
                        <a:t>流　　れ</a:t>
                      </a:r>
                      <a:endParaRPr lang="ja-JP" altLang="en-US" sz="3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ja-JP" altLang="en-US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3000" dirty="0" smtClean="0"/>
                        <a:t>時　　</a:t>
                      </a:r>
                      <a:r>
                        <a:rPr lang="ja-JP" altLang="en-US" sz="3000" baseline="0" dirty="0" smtClean="0"/>
                        <a:t> </a:t>
                      </a:r>
                      <a:r>
                        <a:rPr lang="ja-JP" altLang="en-US" sz="3000" dirty="0" smtClean="0"/>
                        <a:t>間</a:t>
                      </a:r>
                      <a:endParaRPr lang="ja-JP" altLang="en-US" sz="3000" dirty="0"/>
                    </a:p>
                  </a:txBody>
                  <a:tcPr/>
                </a:tc>
              </a:tr>
              <a:tr h="80216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</a:t>
                      </a:r>
                      <a:endParaRPr kumimoji="1" lang="ja-JP" altLang="en-US" sz="36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3600" dirty="0" smtClean="0"/>
                        <a:t>研修の説明</a:t>
                      </a:r>
                      <a:endParaRPr kumimoji="1" lang="ja-JP" altLang="en-US" sz="36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600" baseline="0" dirty="0" smtClean="0"/>
                        <a:t>  </a:t>
                      </a:r>
                      <a:r>
                        <a:rPr kumimoji="1" lang="en-US" altLang="ja-JP" sz="3600" dirty="0" smtClean="0"/>
                        <a:t>5</a:t>
                      </a:r>
                      <a:r>
                        <a:rPr kumimoji="1" lang="ja-JP" altLang="en-US" sz="3600" dirty="0" smtClean="0"/>
                        <a:t>分</a:t>
                      </a:r>
                      <a:endParaRPr kumimoji="1" lang="ja-JP" altLang="en-US" sz="36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</a:tr>
              <a:tr h="80216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</a:t>
                      </a:r>
                      <a:endParaRPr kumimoji="1" lang="ja-JP" altLang="en-US" sz="36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3600" dirty="0" smtClean="0"/>
                        <a:t>協議</a:t>
                      </a:r>
                      <a:endParaRPr kumimoji="1" lang="ja-JP" altLang="en-US" sz="36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20</a:t>
                      </a:r>
                      <a:r>
                        <a:rPr kumimoji="1" lang="ja-JP" altLang="en-US" sz="3600" dirty="0" smtClean="0"/>
                        <a:t>分</a:t>
                      </a:r>
                      <a:endParaRPr kumimoji="1" lang="ja-JP" altLang="en-US" sz="36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</a:tr>
              <a:tr h="80216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3</a:t>
                      </a:r>
                      <a:endParaRPr kumimoji="1" lang="ja-JP" altLang="en-US" sz="36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3600" dirty="0" smtClean="0"/>
                        <a:t>共有</a:t>
                      </a:r>
                      <a:endParaRPr kumimoji="1" lang="ja-JP" altLang="en-US" sz="36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10</a:t>
                      </a:r>
                      <a:r>
                        <a:rPr kumimoji="1" lang="ja-JP" altLang="en-US" sz="3600" dirty="0" smtClean="0"/>
                        <a:t>分</a:t>
                      </a:r>
                      <a:endParaRPr kumimoji="1" lang="ja-JP" altLang="en-US" sz="36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</a:tr>
              <a:tr h="80216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4</a:t>
                      </a:r>
                      <a:endParaRPr kumimoji="1" lang="ja-JP" altLang="en-US" sz="36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3600" dirty="0" smtClean="0"/>
                        <a:t>授業者自評</a:t>
                      </a:r>
                      <a:endParaRPr kumimoji="1" lang="ja-JP" altLang="en-US" sz="36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  5</a:t>
                      </a:r>
                      <a:r>
                        <a:rPr kumimoji="1" lang="ja-JP" altLang="en-US" sz="3600" dirty="0" smtClean="0"/>
                        <a:t>分</a:t>
                      </a:r>
                      <a:endParaRPr kumimoji="1" lang="ja-JP" altLang="en-US" sz="36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</a:tr>
              <a:tr h="80216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5</a:t>
                      </a:r>
                      <a:endParaRPr kumimoji="1" lang="ja-JP" altLang="en-US" sz="36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3600" b="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Meiryo UI" panose="020B0604030504040204" pitchFamily="50" charset="-128"/>
                        </a:rPr>
                        <a:t>省察</a:t>
                      </a:r>
                      <a:endParaRPr kumimoji="1" lang="ja-JP" altLang="en-US" sz="3600" b="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600" baseline="0" dirty="0" smtClean="0"/>
                        <a:t>  </a:t>
                      </a:r>
                      <a:r>
                        <a:rPr kumimoji="1" lang="en-US" altLang="ja-JP" sz="3600" dirty="0" smtClean="0"/>
                        <a:t>5</a:t>
                      </a:r>
                      <a:r>
                        <a:rPr kumimoji="1" lang="ja-JP" altLang="en-US" sz="3600" dirty="0" smtClean="0"/>
                        <a:t>分</a:t>
                      </a:r>
                      <a:endParaRPr kumimoji="1" lang="ja-JP" altLang="en-US" sz="36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7014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877" t="28151" r="51123" b="47480"/>
          <a:stretch/>
        </p:blipFill>
        <p:spPr>
          <a:xfrm rot="664632">
            <a:off x="7723029" y="5438078"/>
            <a:ext cx="1158177" cy="117599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62000"/>
              </a:prstClr>
            </a:outerShdw>
          </a:effectLst>
        </p:spPr>
      </p:pic>
      <p:sp>
        <p:nvSpPr>
          <p:cNvPr id="4" name="正方形/長方形 3"/>
          <p:cNvSpPr/>
          <p:nvPr/>
        </p:nvSpPr>
        <p:spPr>
          <a:xfrm>
            <a:off x="256477" y="970155"/>
            <a:ext cx="8640000" cy="56332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楕円 7"/>
          <p:cNvSpPr/>
          <p:nvPr/>
        </p:nvSpPr>
        <p:spPr>
          <a:xfrm>
            <a:off x="398948" y="144966"/>
            <a:ext cx="1620000" cy="1620000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四角形: 角を丸くする 16"/>
          <p:cNvSpPr/>
          <p:nvPr/>
        </p:nvSpPr>
        <p:spPr>
          <a:xfrm>
            <a:off x="8356477" y="144966"/>
            <a:ext cx="540000" cy="360000"/>
          </a:xfrm>
          <a:prstGeom prst="round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endParaRPr kumimoji="1"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57542" y="669228"/>
            <a:ext cx="9028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8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協議</a:t>
            </a:r>
            <a:endParaRPr lang="en-US" altLang="ja-JP" sz="2800" b="1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72213" y="1865486"/>
            <a:ext cx="362961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0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</a:t>
            </a:r>
            <a:r>
              <a:rPr kumimoji="1" lang="en-US" altLang="ja-JP" sz="4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kumimoji="1" lang="ja-JP" altLang="en-US" sz="4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水色の付箋</a:t>
            </a:r>
            <a:endParaRPr lang="en-US" altLang="ja-JP" sz="40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1" lang="ja-JP" altLang="en-US" sz="4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を分類</a:t>
            </a:r>
            <a:endParaRPr kumimoji="1" lang="ja-JP" altLang="en-US" sz="40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3900665" y="1763980"/>
            <a:ext cx="4901878" cy="3562033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sz="2400"/>
          </a:p>
        </p:txBody>
      </p:sp>
      <p:cxnSp>
        <p:nvCxnSpPr>
          <p:cNvPr id="11" name="直線コネクタ 10"/>
          <p:cNvCxnSpPr/>
          <p:nvPr/>
        </p:nvCxnSpPr>
        <p:spPr>
          <a:xfrm>
            <a:off x="3954719" y="1927116"/>
            <a:ext cx="2396884" cy="1675953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直線コネクタ 11"/>
          <p:cNvCxnSpPr/>
          <p:nvPr/>
        </p:nvCxnSpPr>
        <p:spPr>
          <a:xfrm flipH="1">
            <a:off x="6351603" y="1924137"/>
            <a:ext cx="2290152" cy="1678931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直線コネクタ 12"/>
          <p:cNvCxnSpPr/>
          <p:nvPr/>
        </p:nvCxnSpPr>
        <p:spPr>
          <a:xfrm>
            <a:off x="6351603" y="3603068"/>
            <a:ext cx="0" cy="164862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正方形/長方形 13"/>
          <p:cNvSpPr/>
          <p:nvPr/>
        </p:nvSpPr>
        <p:spPr>
          <a:xfrm>
            <a:off x="3866857" y="4802924"/>
            <a:ext cx="998030" cy="584775"/>
          </a:xfrm>
          <a:prstGeom prst="rect">
            <a:avLst/>
          </a:prstGeom>
          <a:noFill/>
        </p:spPr>
        <p:txBody>
          <a:bodyPr wrap="none" lIns="121920" tIns="60960" rIns="121920" bIns="60960">
            <a:spAutoFit/>
          </a:bodyPr>
          <a:lstStyle/>
          <a:p>
            <a:pPr algn="ctr"/>
            <a:r>
              <a:rPr lang="ja-JP" altLang="en-US" sz="3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深い</a:t>
            </a:r>
          </a:p>
        </p:txBody>
      </p:sp>
      <p:sp>
        <p:nvSpPr>
          <p:cNvPr id="15" name="正方形/長方形 14"/>
          <p:cNvSpPr/>
          <p:nvPr/>
        </p:nvSpPr>
        <p:spPr>
          <a:xfrm>
            <a:off x="7844968" y="4802923"/>
            <a:ext cx="1018869" cy="584775"/>
          </a:xfrm>
          <a:prstGeom prst="rect">
            <a:avLst/>
          </a:prstGeom>
          <a:noFill/>
        </p:spPr>
        <p:txBody>
          <a:bodyPr wrap="none" lIns="121920" tIns="60960" rIns="121920" bIns="60960">
            <a:spAutoFit/>
          </a:bodyPr>
          <a:lstStyle/>
          <a:p>
            <a:pPr algn="ctr"/>
            <a:r>
              <a:rPr lang="ja-JP" altLang="en-US" sz="3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対話</a:t>
            </a:r>
          </a:p>
        </p:txBody>
      </p:sp>
      <p:sp>
        <p:nvSpPr>
          <p:cNvPr id="16" name="正方形/長方形 15"/>
          <p:cNvSpPr/>
          <p:nvPr/>
        </p:nvSpPr>
        <p:spPr>
          <a:xfrm>
            <a:off x="5029949" y="2326747"/>
            <a:ext cx="407635" cy="2743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/>
          </a:p>
        </p:txBody>
      </p:sp>
      <p:sp>
        <p:nvSpPr>
          <p:cNvPr id="17" name="正方形/長方形 16"/>
          <p:cNvSpPr/>
          <p:nvPr/>
        </p:nvSpPr>
        <p:spPr>
          <a:xfrm>
            <a:off x="5194809" y="2220108"/>
            <a:ext cx="407635" cy="2743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/>
          </a:p>
        </p:txBody>
      </p:sp>
      <p:sp>
        <p:nvSpPr>
          <p:cNvPr id="18" name="正方形/長方形 17"/>
          <p:cNvSpPr/>
          <p:nvPr/>
        </p:nvSpPr>
        <p:spPr>
          <a:xfrm>
            <a:off x="5522147" y="2360774"/>
            <a:ext cx="407635" cy="2743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/>
          </a:p>
        </p:txBody>
      </p:sp>
      <p:sp>
        <p:nvSpPr>
          <p:cNvPr id="19" name="正方形/長方形 18"/>
          <p:cNvSpPr/>
          <p:nvPr/>
        </p:nvSpPr>
        <p:spPr>
          <a:xfrm>
            <a:off x="7664682" y="4284159"/>
            <a:ext cx="407635" cy="2743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/>
          </a:p>
        </p:txBody>
      </p:sp>
      <p:sp>
        <p:nvSpPr>
          <p:cNvPr id="20" name="正方形/長方形 19"/>
          <p:cNvSpPr/>
          <p:nvPr/>
        </p:nvSpPr>
        <p:spPr>
          <a:xfrm>
            <a:off x="6241779" y="2278368"/>
            <a:ext cx="407635" cy="2743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/>
          </a:p>
        </p:txBody>
      </p:sp>
      <p:sp>
        <p:nvSpPr>
          <p:cNvPr id="21" name="正方形/長方形 20"/>
          <p:cNvSpPr/>
          <p:nvPr/>
        </p:nvSpPr>
        <p:spPr>
          <a:xfrm>
            <a:off x="7956932" y="4129831"/>
            <a:ext cx="407635" cy="2743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/>
          </a:p>
        </p:txBody>
      </p:sp>
      <p:sp>
        <p:nvSpPr>
          <p:cNvPr id="22" name="正方形/長方形 21"/>
          <p:cNvSpPr/>
          <p:nvPr/>
        </p:nvSpPr>
        <p:spPr>
          <a:xfrm>
            <a:off x="7674693" y="3936436"/>
            <a:ext cx="407635" cy="2743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/>
          </a:p>
        </p:txBody>
      </p:sp>
      <p:sp>
        <p:nvSpPr>
          <p:cNvPr id="23" name="正方形/長方形 22"/>
          <p:cNvSpPr/>
          <p:nvPr/>
        </p:nvSpPr>
        <p:spPr>
          <a:xfrm>
            <a:off x="8150584" y="3936436"/>
            <a:ext cx="407635" cy="2743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/>
          </a:p>
        </p:txBody>
      </p:sp>
      <p:sp>
        <p:nvSpPr>
          <p:cNvPr id="24" name="正方形/長方形 23"/>
          <p:cNvSpPr/>
          <p:nvPr/>
        </p:nvSpPr>
        <p:spPr>
          <a:xfrm>
            <a:off x="7978244" y="3072601"/>
            <a:ext cx="407635" cy="2743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/>
          </a:p>
        </p:txBody>
      </p:sp>
      <p:sp>
        <p:nvSpPr>
          <p:cNvPr id="25" name="正方形/長方形 24"/>
          <p:cNvSpPr/>
          <p:nvPr/>
        </p:nvSpPr>
        <p:spPr>
          <a:xfrm>
            <a:off x="8286757" y="2958400"/>
            <a:ext cx="407635" cy="2743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/>
          </a:p>
        </p:txBody>
      </p:sp>
      <p:sp>
        <p:nvSpPr>
          <p:cNvPr id="26" name="正方形/長方形 25"/>
          <p:cNvSpPr/>
          <p:nvPr/>
        </p:nvSpPr>
        <p:spPr>
          <a:xfrm>
            <a:off x="8077366" y="2729183"/>
            <a:ext cx="407635" cy="2743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/>
          </a:p>
        </p:txBody>
      </p:sp>
      <p:sp>
        <p:nvSpPr>
          <p:cNvPr id="27" name="正方形/長方形 26"/>
          <p:cNvSpPr/>
          <p:nvPr/>
        </p:nvSpPr>
        <p:spPr>
          <a:xfrm>
            <a:off x="6716903" y="2626435"/>
            <a:ext cx="407635" cy="2743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/>
          </a:p>
        </p:txBody>
      </p:sp>
      <p:sp>
        <p:nvSpPr>
          <p:cNvPr id="28" name="正方形/長方形 27"/>
          <p:cNvSpPr/>
          <p:nvPr/>
        </p:nvSpPr>
        <p:spPr>
          <a:xfrm>
            <a:off x="6403261" y="2573431"/>
            <a:ext cx="407635" cy="2743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/>
          </a:p>
        </p:txBody>
      </p:sp>
      <p:sp>
        <p:nvSpPr>
          <p:cNvPr id="29" name="正方形/長方形 28"/>
          <p:cNvSpPr/>
          <p:nvPr/>
        </p:nvSpPr>
        <p:spPr>
          <a:xfrm>
            <a:off x="6649414" y="2341726"/>
            <a:ext cx="407635" cy="2743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/>
          </a:p>
        </p:txBody>
      </p:sp>
      <p:sp>
        <p:nvSpPr>
          <p:cNvPr id="30" name="正方形/長方形 29"/>
          <p:cNvSpPr/>
          <p:nvPr/>
        </p:nvSpPr>
        <p:spPr>
          <a:xfrm>
            <a:off x="5149452" y="2445853"/>
            <a:ext cx="407635" cy="2743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/>
          </a:p>
        </p:txBody>
      </p:sp>
      <p:sp>
        <p:nvSpPr>
          <p:cNvPr id="31" name="正方形/長方形 30"/>
          <p:cNvSpPr/>
          <p:nvPr/>
        </p:nvSpPr>
        <p:spPr>
          <a:xfrm>
            <a:off x="5268954" y="2564958"/>
            <a:ext cx="407635" cy="2743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/>
          </a:p>
        </p:txBody>
      </p:sp>
      <p:sp>
        <p:nvSpPr>
          <p:cNvPr id="32" name="正方形/長方形 31"/>
          <p:cNvSpPr/>
          <p:nvPr/>
        </p:nvSpPr>
        <p:spPr>
          <a:xfrm>
            <a:off x="5388457" y="2684064"/>
            <a:ext cx="407635" cy="2743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/>
          </a:p>
        </p:txBody>
      </p:sp>
      <p:sp>
        <p:nvSpPr>
          <p:cNvPr id="33" name="正方形/長方形 32"/>
          <p:cNvSpPr/>
          <p:nvPr/>
        </p:nvSpPr>
        <p:spPr>
          <a:xfrm>
            <a:off x="5507960" y="2803170"/>
            <a:ext cx="407635" cy="2743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/>
          </a:p>
        </p:txBody>
      </p:sp>
      <p:sp>
        <p:nvSpPr>
          <p:cNvPr id="34" name="正方形/長方形 33"/>
          <p:cNvSpPr/>
          <p:nvPr/>
        </p:nvSpPr>
        <p:spPr>
          <a:xfrm>
            <a:off x="6867338" y="2368199"/>
            <a:ext cx="407635" cy="2743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/>
          </a:p>
        </p:txBody>
      </p:sp>
      <p:sp>
        <p:nvSpPr>
          <p:cNvPr id="35" name="正方形/長方形 34"/>
          <p:cNvSpPr/>
          <p:nvPr/>
        </p:nvSpPr>
        <p:spPr>
          <a:xfrm>
            <a:off x="6848633" y="4210771"/>
            <a:ext cx="407635" cy="2743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/>
          </a:p>
        </p:txBody>
      </p:sp>
      <p:sp>
        <p:nvSpPr>
          <p:cNvPr id="37" name="正方形/長方形 36"/>
          <p:cNvSpPr/>
          <p:nvPr/>
        </p:nvSpPr>
        <p:spPr>
          <a:xfrm>
            <a:off x="6839065" y="3883489"/>
            <a:ext cx="407635" cy="2743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/>
          </a:p>
        </p:txBody>
      </p:sp>
      <p:sp>
        <p:nvSpPr>
          <p:cNvPr id="38" name="正方形/長方形 37"/>
          <p:cNvSpPr/>
          <p:nvPr/>
        </p:nvSpPr>
        <p:spPr>
          <a:xfrm>
            <a:off x="6490509" y="3798826"/>
            <a:ext cx="407635" cy="2743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/>
          </a:p>
        </p:txBody>
      </p:sp>
      <p:sp>
        <p:nvSpPr>
          <p:cNvPr id="39" name="正方形/長方形 38"/>
          <p:cNvSpPr/>
          <p:nvPr/>
        </p:nvSpPr>
        <p:spPr>
          <a:xfrm>
            <a:off x="6513085" y="4009823"/>
            <a:ext cx="407635" cy="2743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/>
          </a:p>
        </p:txBody>
      </p:sp>
      <p:sp>
        <p:nvSpPr>
          <p:cNvPr id="50" name="角丸四角形 49"/>
          <p:cNvSpPr/>
          <p:nvPr/>
        </p:nvSpPr>
        <p:spPr>
          <a:xfrm>
            <a:off x="4846786" y="1876533"/>
            <a:ext cx="1242833" cy="1284557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sz="2400"/>
          </a:p>
        </p:txBody>
      </p:sp>
      <p:sp>
        <p:nvSpPr>
          <p:cNvPr id="51" name="角丸四角形 50"/>
          <p:cNvSpPr/>
          <p:nvPr/>
        </p:nvSpPr>
        <p:spPr>
          <a:xfrm>
            <a:off x="6199444" y="2101640"/>
            <a:ext cx="1384369" cy="85676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sz="2400"/>
          </a:p>
        </p:txBody>
      </p:sp>
      <p:sp>
        <p:nvSpPr>
          <p:cNvPr id="52" name="角丸四角形 51"/>
          <p:cNvSpPr/>
          <p:nvPr/>
        </p:nvSpPr>
        <p:spPr>
          <a:xfrm>
            <a:off x="7801735" y="2494444"/>
            <a:ext cx="927421" cy="1014185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sz="2400"/>
          </a:p>
        </p:txBody>
      </p:sp>
      <p:sp>
        <p:nvSpPr>
          <p:cNvPr id="53" name="角丸四角形 52"/>
          <p:cNvSpPr/>
          <p:nvPr/>
        </p:nvSpPr>
        <p:spPr>
          <a:xfrm>
            <a:off x="7605895" y="3592994"/>
            <a:ext cx="1143737" cy="120993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sz="2400"/>
          </a:p>
        </p:txBody>
      </p:sp>
      <p:sp>
        <p:nvSpPr>
          <p:cNvPr id="54" name="角丸四角形 53"/>
          <p:cNvSpPr/>
          <p:nvPr/>
        </p:nvSpPr>
        <p:spPr>
          <a:xfrm>
            <a:off x="6418885" y="3530902"/>
            <a:ext cx="1023686" cy="1284557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sz="2400"/>
          </a:p>
        </p:txBody>
      </p:sp>
      <p:sp>
        <p:nvSpPr>
          <p:cNvPr id="55" name="正方形/長方形 54"/>
          <p:cNvSpPr/>
          <p:nvPr/>
        </p:nvSpPr>
        <p:spPr>
          <a:xfrm>
            <a:off x="5786906" y="1724281"/>
            <a:ext cx="1018869" cy="584775"/>
          </a:xfrm>
          <a:prstGeom prst="rect">
            <a:avLst/>
          </a:prstGeom>
          <a:noFill/>
        </p:spPr>
        <p:txBody>
          <a:bodyPr wrap="none" lIns="121920" tIns="60960" rIns="121920" bIns="60960">
            <a:spAutoFit/>
          </a:bodyPr>
          <a:lstStyle/>
          <a:p>
            <a:pPr algn="ctr"/>
            <a:r>
              <a:rPr lang="ja-JP" altLang="en-US" sz="3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主体</a:t>
            </a: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6854386" y="2007717"/>
            <a:ext cx="766557" cy="307777"/>
          </a:xfrm>
          <a:prstGeom prst="rect">
            <a:avLst/>
          </a:prstGeom>
          <a:solidFill>
            <a:schemeClr val="lt1"/>
          </a:solidFill>
        </p:spPr>
        <p:txBody>
          <a:bodyPr wrap="none" rtlCol="0">
            <a:spAutoFit/>
          </a:bodyPr>
          <a:lstStyle/>
          <a:p>
            <a:r>
              <a:rPr lang="ja-JP" altLang="en-US" sz="1400" dirty="0">
                <a:solidFill>
                  <a:srgbClr val="FF0000"/>
                </a:solidFill>
              </a:rPr>
              <a:t>タイトル</a:t>
            </a:r>
          </a:p>
        </p:txBody>
      </p:sp>
      <p:sp>
        <p:nvSpPr>
          <p:cNvPr id="59" name="正方形/長方形 58"/>
          <p:cNvSpPr/>
          <p:nvPr/>
        </p:nvSpPr>
        <p:spPr>
          <a:xfrm>
            <a:off x="8250820" y="2659785"/>
            <a:ext cx="407635" cy="2743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/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7655271" y="3526335"/>
            <a:ext cx="766557" cy="307777"/>
          </a:xfrm>
          <a:prstGeom prst="rect">
            <a:avLst/>
          </a:prstGeom>
          <a:solidFill>
            <a:schemeClr val="lt1"/>
          </a:solidFill>
        </p:spPr>
        <p:txBody>
          <a:bodyPr wrap="none" rtlCol="0">
            <a:spAutoFit/>
          </a:bodyPr>
          <a:lstStyle/>
          <a:p>
            <a:r>
              <a:rPr lang="ja-JP" altLang="en-US" sz="1400" dirty="0">
                <a:solidFill>
                  <a:srgbClr val="FF0000"/>
                </a:solidFill>
              </a:rPr>
              <a:t>タイトル</a:t>
            </a:r>
          </a:p>
        </p:txBody>
      </p:sp>
      <p:sp>
        <p:nvSpPr>
          <p:cNvPr id="61" name="正方形/長方形 60"/>
          <p:cNvSpPr/>
          <p:nvPr/>
        </p:nvSpPr>
        <p:spPr>
          <a:xfrm>
            <a:off x="7894483" y="3804215"/>
            <a:ext cx="407635" cy="2743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/>
          </a:p>
        </p:txBody>
      </p:sp>
      <p:sp>
        <p:nvSpPr>
          <p:cNvPr id="63" name="正方形/長方形 62"/>
          <p:cNvSpPr/>
          <p:nvPr/>
        </p:nvSpPr>
        <p:spPr>
          <a:xfrm>
            <a:off x="5554712" y="4266087"/>
            <a:ext cx="407635" cy="2743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/>
          </a:p>
        </p:txBody>
      </p:sp>
      <p:sp>
        <p:nvSpPr>
          <p:cNvPr id="64" name="正方形/長方形 63"/>
          <p:cNvSpPr/>
          <p:nvPr/>
        </p:nvSpPr>
        <p:spPr>
          <a:xfrm>
            <a:off x="5315706" y="4044989"/>
            <a:ext cx="407635" cy="2743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/>
          </a:p>
        </p:txBody>
      </p:sp>
      <p:sp>
        <p:nvSpPr>
          <p:cNvPr id="65" name="正方形/長方形 64"/>
          <p:cNvSpPr/>
          <p:nvPr/>
        </p:nvSpPr>
        <p:spPr>
          <a:xfrm>
            <a:off x="5628660" y="3864374"/>
            <a:ext cx="407635" cy="2743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/>
          </a:p>
        </p:txBody>
      </p:sp>
      <p:sp>
        <p:nvSpPr>
          <p:cNvPr id="66" name="正方形/長方形 65"/>
          <p:cNvSpPr/>
          <p:nvPr/>
        </p:nvSpPr>
        <p:spPr>
          <a:xfrm>
            <a:off x="5435209" y="3766766"/>
            <a:ext cx="407635" cy="2743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/>
          </a:p>
        </p:txBody>
      </p:sp>
      <p:sp>
        <p:nvSpPr>
          <p:cNvPr id="68" name="角丸四角形 67"/>
          <p:cNvSpPr/>
          <p:nvPr/>
        </p:nvSpPr>
        <p:spPr>
          <a:xfrm>
            <a:off x="5263031" y="3489790"/>
            <a:ext cx="900304" cy="1131519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sz="2400"/>
          </a:p>
        </p:txBody>
      </p:sp>
      <p:sp>
        <p:nvSpPr>
          <p:cNvPr id="70" name="正方形/長方形 69"/>
          <p:cNvSpPr/>
          <p:nvPr/>
        </p:nvSpPr>
        <p:spPr>
          <a:xfrm>
            <a:off x="4032812" y="2994221"/>
            <a:ext cx="401242" cy="3247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/>
          </a:p>
        </p:txBody>
      </p:sp>
      <p:sp>
        <p:nvSpPr>
          <p:cNvPr id="71" name="正方形/長方形 70"/>
          <p:cNvSpPr/>
          <p:nvPr/>
        </p:nvSpPr>
        <p:spPr>
          <a:xfrm>
            <a:off x="4366334" y="2803913"/>
            <a:ext cx="401242" cy="3247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/>
          </a:p>
        </p:txBody>
      </p:sp>
      <p:sp>
        <p:nvSpPr>
          <p:cNvPr id="72" name="正方形/長方形 71"/>
          <p:cNvSpPr/>
          <p:nvPr/>
        </p:nvSpPr>
        <p:spPr>
          <a:xfrm>
            <a:off x="4387261" y="3249515"/>
            <a:ext cx="401242" cy="3247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/>
          </a:p>
        </p:txBody>
      </p:sp>
      <p:sp>
        <p:nvSpPr>
          <p:cNvPr id="73" name="正方形/長方形 72"/>
          <p:cNvSpPr/>
          <p:nvPr/>
        </p:nvSpPr>
        <p:spPr>
          <a:xfrm>
            <a:off x="4244513" y="3480092"/>
            <a:ext cx="401242" cy="3247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/>
          </a:p>
        </p:txBody>
      </p:sp>
      <p:sp>
        <p:nvSpPr>
          <p:cNvPr id="74" name="正方形/長方形 73"/>
          <p:cNvSpPr/>
          <p:nvPr/>
        </p:nvSpPr>
        <p:spPr>
          <a:xfrm>
            <a:off x="4173316" y="3111897"/>
            <a:ext cx="401242" cy="3247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/>
          </a:p>
        </p:txBody>
      </p:sp>
      <p:sp>
        <p:nvSpPr>
          <p:cNvPr id="77" name="角丸四角形 76"/>
          <p:cNvSpPr/>
          <p:nvPr/>
        </p:nvSpPr>
        <p:spPr>
          <a:xfrm>
            <a:off x="3938019" y="2543573"/>
            <a:ext cx="867933" cy="1501936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sz="2400"/>
          </a:p>
        </p:txBody>
      </p:sp>
      <p:sp>
        <p:nvSpPr>
          <p:cNvPr id="79" name="下矢印 78"/>
          <p:cNvSpPr/>
          <p:nvPr/>
        </p:nvSpPr>
        <p:spPr>
          <a:xfrm rot="18600883">
            <a:off x="4819995" y="3292087"/>
            <a:ext cx="419981" cy="922536"/>
          </a:xfrm>
          <a:prstGeom prst="downArrow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/>
          </a:p>
        </p:txBody>
      </p:sp>
      <p:sp>
        <p:nvSpPr>
          <p:cNvPr id="80" name="正方形/長方形 79"/>
          <p:cNvSpPr/>
          <p:nvPr/>
        </p:nvSpPr>
        <p:spPr>
          <a:xfrm>
            <a:off x="5561106" y="4709200"/>
            <a:ext cx="401242" cy="3247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/>
          </a:p>
        </p:txBody>
      </p:sp>
      <p:sp>
        <p:nvSpPr>
          <p:cNvPr id="81" name="正方形/長方形 80"/>
          <p:cNvSpPr/>
          <p:nvPr/>
        </p:nvSpPr>
        <p:spPr>
          <a:xfrm>
            <a:off x="5125546" y="4821937"/>
            <a:ext cx="401242" cy="3247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/>
          </a:p>
        </p:txBody>
      </p:sp>
      <p:sp>
        <p:nvSpPr>
          <p:cNvPr id="84" name="角丸四角形 83"/>
          <p:cNvSpPr/>
          <p:nvPr/>
        </p:nvSpPr>
        <p:spPr>
          <a:xfrm>
            <a:off x="4824697" y="4667798"/>
            <a:ext cx="1406251" cy="590889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sz="2400"/>
          </a:p>
        </p:txBody>
      </p:sp>
      <p:sp>
        <p:nvSpPr>
          <p:cNvPr id="85" name="テキスト ボックス 84"/>
          <p:cNvSpPr txBox="1"/>
          <p:nvPr/>
        </p:nvSpPr>
        <p:spPr>
          <a:xfrm>
            <a:off x="4473753" y="4533129"/>
            <a:ext cx="773784" cy="307777"/>
          </a:xfrm>
          <a:prstGeom prst="rect">
            <a:avLst/>
          </a:prstGeom>
          <a:solidFill>
            <a:schemeClr val="lt1"/>
          </a:solidFill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solidFill>
                  <a:srgbClr val="FF0000"/>
                </a:solidFill>
              </a:rPr>
              <a:t>タイトル</a:t>
            </a:r>
          </a:p>
        </p:txBody>
      </p:sp>
      <p:sp>
        <p:nvSpPr>
          <p:cNvPr id="86" name="下矢印 85"/>
          <p:cNvSpPr/>
          <p:nvPr/>
        </p:nvSpPr>
        <p:spPr>
          <a:xfrm>
            <a:off x="5482476" y="4456019"/>
            <a:ext cx="384791" cy="435358"/>
          </a:xfrm>
          <a:prstGeom prst="downArrow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/>
          </a:p>
        </p:txBody>
      </p:sp>
      <p:sp>
        <p:nvSpPr>
          <p:cNvPr id="87" name="テキスト ボックス 86"/>
          <p:cNvSpPr txBox="1"/>
          <p:nvPr/>
        </p:nvSpPr>
        <p:spPr>
          <a:xfrm>
            <a:off x="227494" y="3544997"/>
            <a:ext cx="381068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</a:t>
            </a:r>
            <a:r>
              <a:rPr kumimoji="1" lang="en-US" altLang="ja-JP" sz="4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kumimoji="1" lang="ja-JP" altLang="en-US" sz="4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タイトルを</a:t>
            </a:r>
            <a:endParaRPr kumimoji="1" lang="en-US" altLang="ja-JP" sz="40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4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4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</a:t>
            </a:r>
            <a:r>
              <a:rPr kumimoji="1" lang="ja-JP" altLang="en-US" sz="4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付ける</a:t>
            </a:r>
            <a:endParaRPr kumimoji="1" lang="ja-JP" altLang="en-US" sz="40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88" name="テキスト ボックス 87"/>
          <p:cNvSpPr txBox="1"/>
          <p:nvPr/>
        </p:nvSpPr>
        <p:spPr>
          <a:xfrm>
            <a:off x="239639" y="5175105"/>
            <a:ext cx="381068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0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</a:t>
            </a:r>
            <a:r>
              <a:rPr kumimoji="1" lang="en-US" altLang="ja-JP" sz="4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kumimoji="1" lang="ja-JP" altLang="en-US" sz="4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矢印等で関連</a:t>
            </a:r>
            <a:endParaRPr kumimoji="1" lang="en-US" altLang="ja-JP" sz="40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40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400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kumimoji="1" lang="ja-JP" altLang="en-US" sz="400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</a:t>
            </a:r>
            <a:r>
              <a:rPr lang="ja-JP" altLang="en-US" sz="400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示して</a:t>
            </a:r>
            <a:r>
              <a:rPr kumimoji="1" lang="ja-JP" altLang="en-US" sz="400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も</a:t>
            </a:r>
            <a:r>
              <a:rPr kumimoji="1" lang="ja-JP" altLang="en-US" sz="4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よい</a:t>
            </a:r>
            <a:endParaRPr kumimoji="1" lang="en-US" altLang="ja-JP" sz="40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89" name="テキスト ボックス 88"/>
          <p:cNvSpPr txBox="1"/>
          <p:nvPr/>
        </p:nvSpPr>
        <p:spPr>
          <a:xfrm>
            <a:off x="1996106" y="302118"/>
            <a:ext cx="54171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800" dirty="0" smtClean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Y</a:t>
            </a:r>
            <a:r>
              <a:rPr kumimoji="1" lang="ja-JP" altLang="en-US" sz="4800" dirty="0" smtClean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チャートで分析</a:t>
            </a:r>
            <a:endParaRPr kumimoji="1" lang="ja-JP" altLang="en-US" sz="4800" dirty="0">
              <a:solidFill>
                <a:srgbClr val="0070C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0" name="テキスト ボックス 89"/>
          <p:cNvSpPr txBox="1"/>
          <p:nvPr/>
        </p:nvSpPr>
        <p:spPr>
          <a:xfrm>
            <a:off x="3594163" y="5590427"/>
            <a:ext cx="4403857" cy="707886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kumimoji="1" lang="ja-JP" altLang="en-US" sz="4000" b="1" dirty="0" smtClean="0">
                <a:solidFill>
                  <a:srgbClr val="09A226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終了時刻→</a:t>
            </a:r>
            <a:r>
              <a:rPr kumimoji="1" lang="en-US" altLang="ja-JP" sz="4000" b="1" dirty="0" smtClean="0">
                <a:solidFill>
                  <a:srgbClr val="09A226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88</a:t>
            </a:r>
            <a:r>
              <a:rPr lang="en-US" altLang="ja-JP" sz="4000" b="1" dirty="0">
                <a:solidFill>
                  <a:srgbClr val="09A226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:</a:t>
            </a:r>
            <a:r>
              <a:rPr kumimoji="1" lang="en-US" altLang="ja-JP" sz="4000" b="1" dirty="0" smtClean="0">
                <a:solidFill>
                  <a:srgbClr val="09A226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88</a:t>
            </a:r>
          </a:p>
        </p:txBody>
      </p:sp>
      <p:sp>
        <p:nvSpPr>
          <p:cNvPr id="91" name="二等辺三角形 90"/>
          <p:cNvSpPr/>
          <p:nvPr/>
        </p:nvSpPr>
        <p:spPr>
          <a:xfrm rot="10800000">
            <a:off x="1829661" y="3249515"/>
            <a:ext cx="562707" cy="282243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2" name="二等辺三角形 91"/>
          <p:cNvSpPr/>
          <p:nvPr/>
        </p:nvSpPr>
        <p:spPr>
          <a:xfrm rot="10800000">
            <a:off x="1830521" y="4900736"/>
            <a:ext cx="562707" cy="282243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2" name="図 4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9862" y="1821027"/>
            <a:ext cx="924522" cy="273275"/>
          </a:xfrm>
          <a:prstGeom prst="rect">
            <a:avLst/>
          </a:prstGeom>
          <a:ln w="6350">
            <a:solidFill>
              <a:schemeClr val="tx1"/>
            </a:solidFill>
          </a:ln>
        </p:spPr>
      </p:pic>
      <p:pic>
        <p:nvPicPr>
          <p:cNvPr id="43" name="図 4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53013" y="2353320"/>
            <a:ext cx="949530" cy="279166"/>
          </a:xfrm>
          <a:prstGeom prst="rect">
            <a:avLst/>
          </a:prstGeom>
          <a:ln w="6350">
            <a:solidFill>
              <a:schemeClr val="tx1"/>
            </a:solidFill>
          </a:ln>
        </p:spPr>
      </p:pic>
      <p:pic>
        <p:nvPicPr>
          <p:cNvPr id="44" name="図 4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01893" y="3420875"/>
            <a:ext cx="949551" cy="277561"/>
          </a:xfrm>
          <a:prstGeom prst="rect">
            <a:avLst/>
          </a:prstGeom>
          <a:ln w="6350">
            <a:solidFill>
              <a:schemeClr val="dk1"/>
            </a:solidFill>
          </a:ln>
        </p:spPr>
      </p:pic>
      <p:pic>
        <p:nvPicPr>
          <p:cNvPr id="45" name="図 4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86395" y="2460683"/>
            <a:ext cx="999601" cy="290515"/>
          </a:xfrm>
          <a:prstGeom prst="rect">
            <a:avLst/>
          </a:prstGeom>
          <a:ln w="6350">
            <a:solidFill>
              <a:schemeClr val="dk1"/>
            </a:solidFill>
          </a:ln>
        </p:spPr>
      </p:pic>
      <p:pic>
        <p:nvPicPr>
          <p:cNvPr id="46" name="図 4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06237" y="3309777"/>
            <a:ext cx="1003687" cy="292503"/>
          </a:xfrm>
          <a:prstGeom prst="rect">
            <a:avLst/>
          </a:prstGeom>
          <a:ln w="6350">
            <a:solidFill>
              <a:schemeClr val="dk1"/>
            </a:solidFill>
          </a:ln>
        </p:spPr>
      </p:pic>
    </p:spTree>
    <p:extLst>
      <p:ext uri="{BB962C8B-B14F-4D97-AF65-F5344CB8AC3E}">
        <p14:creationId xmlns:p14="http://schemas.microsoft.com/office/powerpoint/2010/main" val="2559829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0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0" presetClass="entr" presetSubtype="0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0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0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10" presetClass="entr" presetSubtype="0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1600"/>
                            </p:stCondLst>
                            <p:childTnLst>
                              <p:par>
                                <p:cTn id="1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>
                            <p:stCondLst>
                              <p:cond delay="500"/>
                            </p:stCondLst>
                            <p:childTnLst>
                              <p:par>
                                <p:cTn id="18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3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8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1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>
                            <p:stCondLst>
                              <p:cond delay="500"/>
                            </p:stCondLst>
                            <p:childTnLst>
                              <p:par>
                                <p:cTn id="20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5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8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3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4" grpId="0"/>
      <p:bldP spid="15" grpId="0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7" grpId="0" animBg="1"/>
      <p:bldP spid="38" grpId="0" animBg="1"/>
      <p:bldP spid="3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/>
      <p:bldP spid="57" grpId="0" animBg="1"/>
      <p:bldP spid="59" grpId="0" animBg="1"/>
      <p:bldP spid="60" grpId="0" animBg="1"/>
      <p:bldP spid="61" grpId="0" animBg="1"/>
      <p:bldP spid="63" grpId="0" animBg="1"/>
      <p:bldP spid="64" grpId="0" animBg="1"/>
      <p:bldP spid="65" grpId="0" animBg="1"/>
      <p:bldP spid="66" grpId="0" animBg="1"/>
      <p:bldP spid="68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7" grpId="0" animBg="1"/>
      <p:bldP spid="79" grpId="0" animBg="1"/>
      <p:bldP spid="80" grpId="0" animBg="1"/>
      <p:bldP spid="81" grpId="0" animBg="1"/>
      <p:bldP spid="84" grpId="0" animBg="1"/>
      <p:bldP spid="85" grpId="0" animBg="1"/>
      <p:bldP spid="86" grpId="0" animBg="1"/>
      <p:bldP spid="87" grpId="0"/>
      <p:bldP spid="88" grpId="0"/>
      <p:bldP spid="90" grpId="0"/>
      <p:bldP spid="91" grpId="0" animBg="1"/>
      <p:bldP spid="9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256477" y="970155"/>
            <a:ext cx="8640000" cy="5633297"/>
          </a:xfrm>
          <a:prstGeom prst="rect">
            <a:avLst/>
          </a:prstGeom>
          <a:noFill/>
          <a:ln w="57150">
            <a:solidFill>
              <a:srgbClr val="33CC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楕円 7"/>
          <p:cNvSpPr/>
          <p:nvPr/>
        </p:nvSpPr>
        <p:spPr>
          <a:xfrm>
            <a:off x="398948" y="144966"/>
            <a:ext cx="1620000" cy="1620000"/>
          </a:xfrm>
          <a:prstGeom prst="ellipse">
            <a:avLst/>
          </a:prstGeom>
          <a:solidFill>
            <a:srgbClr val="33CC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四角形: 角を丸くする 16"/>
          <p:cNvSpPr/>
          <p:nvPr/>
        </p:nvSpPr>
        <p:spPr>
          <a:xfrm>
            <a:off x="8356477" y="144966"/>
            <a:ext cx="540000" cy="360000"/>
          </a:xfrm>
          <a:prstGeom prst="round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４</a:t>
            </a:r>
            <a:endParaRPr kumimoji="1"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757542" y="693356"/>
            <a:ext cx="9028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共有</a:t>
            </a:r>
            <a:endParaRPr lang="en-US" altLang="ja-JP" sz="2800" b="1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4889846" y="2157172"/>
            <a:ext cx="914400" cy="140677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7243658" y="2157172"/>
            <a:ext cx="914400" cy="140677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7243658" y="4145449"/>
            <a:ext cx="914400" cy="140677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4889846" y="4145449"/>
            <a:ext cx="914400" cy="140677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円/楕円 2"/>
          <p:cNvSpPr/>
          <p:nvPr/>
        </p:nvSpPr>
        <p:spPr>
          <a:xfrm>
            <a:off x="4352667" y="2157172"/>
            <a:ext cx="547489" cy="545124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円/楕円 11"/>
          <p:cNvSpPr/>
          <p:nvPr/>
        </p:nvSpPr>
        <p:spPr>
          <a:xfrm>
            <a:off x="4346546" y="3040432"/>
            <a:ext cx="547489" cy="545124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円/楕円 12"/>
          <p:cNvSpPr/>
          <p:nvPr/>
        </p:nvSpPr>
        <p:spPr>
          <a:xfrm>
            <a:off x="4351791" y="4145449"/>
            <a:ext cx="547489" cy="545124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円/楕円 14"/>
          <p:cNvSpPr/>
          <p:nvPr/>
        </p:nvSpPr>
        <p:spPr>
          <a:xfrm>
            <a:off x="4351791" y="4997569"/>
            <a:ext cx="547489" cy="545124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円/楕円 16"/>
          <p:cNvSpPr/>
          <p:nvPr/>
        </p:nvSpPr>
        <p:spPr>
          <a:xfrm>
            <a:off x="6677851" y="2184283"/>
            <a:ext cx="547489" cy="545124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円/楕円 17"/>
          <p:cNvSpPr/>
          <p:nvPr/>
        </p:nvSpPr>
        <p:spPr>
          <a:xfrm>
            <a:off x="6671730" y="3067543"/>
            <a:ext cx="547489" cy="545124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円/楕円 18"/>
          <p:cNvSpPr/>
          <p:nvPr/>
        </p:nvSpPr>
        <p:spPr>
          <a:xfrm>
            <a:off x="6676975" y="4172560"/>
            <a:ext cx="547489" cy="545124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円/楕円 19"/>
          <p:cNvSpPr/>
          <p:nvPr/>
        </p:nvSpPr>
        <p:spPr>
          <a:xfrm>
            <a:off x="6676975" y="5024680"/>
            <a:ext cx="547489" cy="545124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円/楕円 21"/>
          <p:cNvSpPr/>
          <p:nvPr/>
        </p:nvSpPr>
        <p:spPr>
          <a:xfrm>
            <a:off x="8164179" y="2166698"/>
            <a:ext cx="547489" cy="545124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円/楕円 22"/>
          <p:cNvSpPr/>
          <p:nvPr/>
        </p:nvSpPr>
        <p:spPr>
          <a:xfrm>
            <a:off x="8158058" y="3049958"/>
            <a:ext cx="547489" cy="545124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円/楕円 23"/>
          <p:cNvSpPr/>
          <p:nvPr/>
        </p:nvSpPr>
        <p:spPr>
          <a:xfrm>
            <a:off x="8163303" y="4154975"/>
            <a:ext cx="547489" cy="545124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円/楕円 24"/>
          <p:cNvSpPr/>
          <p:nvPr/>
        </p:nvSpPr>
        <p:spPr>
          <a:xfrm>
            <a:off x="8163303" y="5007095"/>
            <a:ext cx="547489" cy="545124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円/楕円 26"/>
          <p:cNvSpPr/>
          <p:nvPr/>
        </p:nvSpPr>
        <p:spPr>
          <a:xfrm>
            <a:off x="5807307" y="2184283"/>
            <a:ext cx="547489" cy="545124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円/楕円 27"/>
          <p:cNvSpPr/>
          <p:nvPr/>
        </p:nvSpPr>
        <p:spPr>
          <a:xfrm>
            <a:off x="5801186" y="3067543"/>
            <a:ext cx="547489" cy="545124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円/楕円 28"/>
          <p:cNvSpPr/>
          <p:nvPr/>
        </p:nvSpPr>
        <p:spPr>
          <a:xfrm>
            <a:off x="5806431" y="4172560"/>
            <a:ext cx="547489" cy="545124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円/楕円 29"/>
          <p:cNvSpPr/>
          <p:nvPr/>
        </p:nvSpPr>
        <p:spPr>
          <a:xfrm>
            <a:off x="5806431" y="5024680"/>
            <a:ext cx="547489" cy="545124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272213" y="1865486"/>
            <a:ext cx="40011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0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</a:t>
            </a:r>
            <a:r>
              <a:rPr kumimoji="1" lang="en-US" altLang="ja-JP" sz="4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kumimoji="1" lang="ja-JP" altLang="en-US" sz="4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説明者を立てる</a:t>
            </a:r>
            <a:endParaRPr kumimoji="1" lang="ja-JP" altLang="en-US" sz="40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301257" y="2756318"/>
            <a:ext cx="400112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0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</a:t>
            </a:r>
            <a:r>
              <a:rPr kumimoji="1" lang="en-US" altLang="ja-JP" sz="4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4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説明者以外は</a:t>
            </a:r>
            <a:endParaRPr lang="en-US" altLang="ja-JP" sz="40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1" lang="ja-JP" altLang="en-US" sz="4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kumimoji="1" lang="ja-JP" altLang="en-US" sz="4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他グループの説 　</a:t>
            </a:r>
            <a:endParaRPr kumimoji="1" lang="en-US" altLang="ja-JP" sz="40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4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4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kumimoji="1" lang="ja-JP" altLang="en-US" sz="4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明を聞きに行く</a:t>
            </a:r>
            <a:endParaRPr kumimoji="1" lang="ja-JP" altLang="en-US" sz="40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315189" y="4797314"/>
            <a:ext cx="40011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</a:t>
            </a:r>
            <a:r>
              <a:rPr kumimoji="1" lang="en-US" altLang="ja-JP" sz="4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4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自分</a:t>
            </a:r>
            <a:r>
              <a:rPr lang="ja-JP" altLang="en-US" sz="4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のグループ</a:t>
            </a:r>
            <a:endParaRPr lang="en-US" altLang="ja-JP" sz="40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1" lang="ja-JP" altLang="en-US" sz="4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4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4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に帰り共有する</a:t>
            </a:r>
            <a:endParaRPr kumimoji="1" lang="ja-JP" altLang="en-US" sz="40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4" name="二等辺三角形 33"/>
          <p:cNvSpPr/>
          <p:nvPr/>
        </p:nvSpPr>
        <p:spPr>
          <a:xfrm rot="10800000">
            <a:off x="2034397" y="2491609"/>
            <a:ext cx="562707" cy="282243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二等辺三角形 34"/>
          <p:cNvSpPr/>
          <p:nvPr/>
        </p:nvSpPr>
        <p:spPr>
          <a:xfrm rot="10800000">
            <a:off x="2029234" y="4654416"/>
            <a:ext cx="562707" cy="282243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4366726" y="2171017"/>
            <a:ext cx="5264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1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説</a:t>
            </a:r>
            <a:endParaRPr kumimoji="1" lang="ja-JP" altLang="en-US" sz="2800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bg1"/>
              </a:solidFill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6682247" y="4172560"/>
            <a:ext cx="5264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>
                <a:ln>
                  <a:solidFill>
                    <a:schemeClr val="accent3">
                      <a:shade val="50000"/>
                    </a:schemeClr>
                  </a:solidFill>
                </a:ln>
                <a:solidFill>
                  <a:schemeClr val="bg1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説</a:t>
            </a:r>
            <a:endParaRPr kumimoji="1" lang="ja-JP" altLang="en-US" sz="2800" dirty="0">
              <a:ln>
                <a:solidFill>
                  <a:schemeClr val="accent3">
                    <a:shade val="50000"/>
                  </a:schemeClr>
                </a:solidFill>
              </a:ln>
              <a:solidFill>
                <a:schemeClr val="bg1"/>
              </a:solidFill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6671730" y="2195235"/>
            <a:ext cx="5264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>
                <a:ln>
                  <a:solidFill>
                    <a:schemeClr val="accent3">
                      <a:shade val="50000"/>
                    </a:schemeClr>
                  </a:solidFill>
                </a:ln>
                <a:solidFill>
                  <a:schemeClr val="bg1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説</a:t>
            </a:r>
            <a:endParaRPr kumimoji="1" lang="ja-JP" altLang="en-US" sz="2800" dirty="0">
              <a:ln>
                <a:solidFill>
                  <a:schemeClr val="accent3">
                    <a:shade val="50000"/>
                  </a:schemeClr>
                </a:solidFill>
              </a:ln>
              <a:solidFill>
                <a:schemeClr val="bg1"/>
              </a:solidFill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4385868" y="4137191"/>
            <a:ext cx="5264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>
                <a:ln>
                  <a:solidFill>
                    <a:schemeClr val="accent3">
                      <a:shade val="50000"/>
                    </a:schemeClr>
                  </a:solidFill>
                </a:ln>
                <a:solidFill>
                  <a:schemeClr val="bg1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説</a:t>
            </a:r>
            <a:endParaRPr kumimoji="1" lang="ja-JP" altLang="en-US" sz="2800" dirty="0">
              <a:ln>
                <a:solidFill>
                  <a:schemeClr val="accent3">
                    <a:shade val="50000"/>
                  </a:schemeClr>
                </a:solidFill>
              </a:ln>
              <a:solidFill>
                <a:schemeClr val="bg1"/>
              </a:solidFill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1877708" y="292527"/>
            <a:ext cx="68166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800" dirty="0" smtClean="0">
                <a:solidFill>
                  <a:srgbClr val="33CC33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ワールドカフェ方式で共有</a:t>
            </a:r>
            <a:endParaRPr kumimoji="1" lang="ja-JP" altLang="en-US" sz="4800" dirty="0">
              <a:solidFill>
                <a:srgbClr val="33CC33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21815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1.85185E-6 L 0.09965 0.1213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83" y="6065"/>
                                    </p:animMotion>
                                  </p:childTnLst>
                                </p:cTn>
                              </p:par>
                              <p:par>
                                <p:cTn id="30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2.96296E-6 L 0.10034 0.27893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17" y="13935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1.85185E-6 L 0.00191 0.28542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" y="14259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2.96296E-6 L -0.09445 -0.12871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722" y="-6435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4.44444E-6 L -0.00208 0.29467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" y="14722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7.40741E-7 L -0.25452 0.16782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726" y="8380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2.96296E-6 L -0.00052 -0.28542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-14282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1.85185E-6 L 0.25781 -0.29236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82" y="-14630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3.7037E-6 L 0.25504 -0.00416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743" y="-208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3.7037E-6 L -0.09583 -0.28541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792" y="-14282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1.85185E-6 L -0.00052 -0.16111 " pathEditMode="relative" rAng="0" ptsTypes="AA">
                                      <p:cBhvr>
                                        <p:cTn id="49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-8056"/>
                                    </p:animMotion>
                                  </p:childTnLst>
                                </p:cTn>
                              </p:par>
                              <p:par>
                                <p:cTn id="50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4.07407E-6 L -0.25781 0.00254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899" y="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91 0.28542 L 1.66667E-6 -1.85185E-6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" y="-14282"/>
                                    </p:animMotion>
                                  </p:childTnLst>
                                </p:cTn>
                              </p:par>
                              <p:par>
                                <p:cTn id="62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9965 0.1213 L -5.55556E-7 -1.85185E-6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983" y="-6065"/>
                                    </p:animMotion>
                                  </p:childTnLst>
                                </p:cTn>
                              </p:par>
                              <p:par>
                                <p:cTn id="64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0034 0.27893 L 3.88889E-6 2.96296E-6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17" y="-13958"/>
                                    </p:animMotion>
                                  </p:childTnLst>
                                </p:cTn>
                              </p:par>
                              <p:par>
                                <p:cTn id="66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08 0.29467 L -3.05556E-6 4.44444E-6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" y="-14745"/>
                                    </p:animMotion>
                                  </p:childTnLst>
                                </p:cTn>
                              </p:par>
                              <p:par>
                                <p:cTn id="68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9445 -0.12871 L 1.38889E-6 2.96296E-6 " pathEditMode="relative" rAng="0" ptsTypes="AA">
                                      <p:cBhvr>
                                        <p:cTn id="69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22" y="6435"/>
                                    </p:animMotion>
                                  </p:childTnLst>
                                </p:cTn>
                              </p:par>
                              <p:par>
                                <p:cTn id="70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5452 0.16782 L 1.38889E-6 -7.40741E-7 " pathEditMode="relative" rAng="0" ptsTypes="AA">
                                      <p:cBhvr>
                                        <p:cTn id="71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726" y="-8403"/>
                                    </p:animMotion>
                                  </p:childTnLst>
                                </p:cTn>
                              </p:par>
                              <p:par>
                                <p:cTn id="72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-0.28542 L 8.33333E-7 2.96296E-6 " pathEditMode="relative" rAng="0" ptsTypes="AA">
                                      <p:cBhvr>
                                        <p:cTn id="73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14259"/>
                                    </p:animMotion>
                                  </p:childTnLst>
                                </p:cTn>
                              </p:par>
                              <p:par>
                                <p:cTn id="74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5729 -0.16366 L -5.55556E-7 1.85185E-6 " pathEditMode="relative" rAng="0" ptsTypes="AA">
                                      <p:cBhvr>
                                        <p:cTn id="75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865" y="8171"/>
                                    </p:animMotion>
                                  </p:childTnLst>
                                </p:cTn>
                              </p:par>
                              <p:par>
                                <p:cTn id="76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5504 -0.00416 L -5.55556E-7 -3.7037E-6 " pathEditMode="relative" rAng="0" ptsTypes="AA">
                                      <p:cBhvr>
                                        <p:cTn id="77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760" y="208"/>
                                    </p:animMotion>
                                  </p:childTnLst>
                                </p:cTn>
                              </p:par>
                              <p:par>
                                <p:cTn id="78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9583 -0.28541 L 5.55556E-7 -3.7037E-6 " pathEditMode="relative" rAng="0" ptsTypes="AA">
                                      <p:cBhvr>
                                        <p:cTn id="79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92" y="14259"/>
                                    </p:animMotion>
                                  </p:childTnLst>
                                </p:cTn>
                              </p:par>
                              <p:par>
                                <p:cTn id="80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0.28981 L 5.55556E-7 -1.85185E-6 " pathEditMode="relative" rAng="0" ptsTypes="AA">
                                      <p:cBhvr>
                                        <p:cTn id="81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4491"/>
                                    </p:animMotion>
                                  </p:childTnLst>
                                </p:cTn>
                              </p:par>
                              <p:par>
                                <p:cTn id="82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5781 0.00254 L 5.55556E-7 4.07407E-6 " pathEditMode="relative" rAng="0" ptsTypes="AA">
                                      <p:cBhvr>
                                        <p:cTn id="83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82" y="-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15" grpId="0" animBg="1"/>
      <p:bldP spid="15" grpId="1" animBg="1"/>
      <p:bldP spid="18" grpId="0" animBg="1"/>
      <p:bldP spid="18" grpId="1" animBg="1"/>
      <p:bldP spid="20" grpId="0" animBg="1"/>
      <p:bldP spid="20" grpId="1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31" grpId="0"/>
      <p:bldP spid="32" grpId="0"/>
      <p:bldP spid="33" grpId="0"/>
      <p:bldP spid="34" grpId="0" animBg="1"/>
      <p:bldP spid="35" grpId="0" animBg="1"/>
      <p:bldP spid="36" grpId="0"/>
      <p:bldP spid="37" grpId="0"/>
      <p:bldP spid="38" grpId="0"/>
      <p:bldP spid="3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tx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922" y="4353142"/>
            <a:ext cx="2527109" cy="2527109"/>
          </a:xfrm>
          <a:prstGeom prst="rect">
            <a:avLst/>
          </a:prstGeom>
        </p:spPr>
      </p:pic>
      <p:sp>
        <p:nvSpPr>
          <p:cNvPr id="4" name="正方形/長方形 3"/>
          <p:cNvSpPr/>
          <p:nvPr/>
        </p:nvSpPr>
        <p:spPr>
          <a:xfrm>
            <a:off x="256477" y="970155"/>
            <a:ext cx="8640000" cy="5633297"/>
          </a:xfrm>
          <a:prstGeom prst="rect">
            <a:avLst/>
          </a:prstGeom>
          <a:noFill/>
          <a:ln w="57150">
            <a:solidFill>
              <a:srgbClr val="33CC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楕円 7"/>
          <p:cNvSpPr/>
          <p:nvPr/>
        </p:nvSpPr>
        <p:spPr>
          <a:xfrm>
            <a:off x="398948" y="144966"/>
            <a:ext cx="1620000" cy="1620000"/>
          </a:xfrm>
          <a:prstGeom prst="ellipse">
            <a:avLst/>
          </a:prstGeom>
          <a:solidFill>
            <a:srgbClr val="33CC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四角形: 角を丸くする 16"/>
          <p:cNvSpPr/>
          <p:nvPr/>
        </p:nvSpPr>
        <p:spPr>
          <a:xfrm>
            <a:off x="8356477" y="144966"/>
            <a:ext cx="540000" cy="360000"/>
          </a:xfrm>
          <a:prstGeom prst="round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endParaRPr kumimoji="1"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757542" y="693356"/>
            <a:ext cx="9028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共有</a:t>
            </a:r>
            <a:endParaRPr lang="en-US" altLang="ja-JP" sz="2800" b="1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1877708" y="292527"/>
            <a:ext cx="68166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800" dirty="0" smtClean="0">
                <a:solidFill>
                  <a:srgbClr val="33CC33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ワールドカフェ方式で共有</a:t>
            </a:r>
            <a:endParaRPr kumimoji="1" lang="ja-JP" altLang="en-US" sz="4800" dirty="0">
              <a:solidFill>
                <a:srgbClr val="33CC33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256477" y="1801152"/>
            <a:ext cx="8887523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5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視点</a:t>
            </a:r>
            <a:endParaRPr lang="en-US" altLang="ja-JP" sz="52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1" lang="ja-JP" altLang="en-US" sz="5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kumimoji="1" lang="ja-JP" altLang="en-US" sz="5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自分のグループと他グループの</a:t>
            </a:r>
            <a:endParaRPr kumimoji="1" lang="en-US" altLang="ja-JP" sz="52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5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5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</a:t>
            </a:r>
            <a:r>
              <a:rPr kumimoji="1" lang="ja-JP" altLang="en-US" sz="52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分類の違い</a:t>
            </a:r>
            <a:r>
              <a:rPr kumimoji="1" lang="ja-JP" altLang="en-US" sz="5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に着目！</a:t>
            </a:r>
            <a:endParaRPr kumimoji="1" lang="ja-JP" altLang="en-US" sz="5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4" name="角丸四角形吹き出し 13"/>
          <p:cNvSpPr/>
          <p:nvPr/>
        </p:nvSpPr>
        <p:spPr>
          <a:xfrm>
            <a:off x="580292" y="4353142"/>
            <a:ext cx="6717323" cy="2030073"/>
          </a:xfrm>
          <a:prstGeom prst="wedgeRoundRectCallout">
            <a:avLst>
              <a:gd name="adj1" fmla="val 59010"/>
              <a:gd name="adj2" fmla="val -16802"/>
              <a:gd name="adj3" fmla="val 16667"/>
            </a:avLst>
          </a:prstGeom>
          <a:ln w="50800">
            <a:solidFill>
              <a:srgbClr val="33CC33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3600" dirty="0" smtClean="0"/>
              <a:t>(</a:t>
            </a:r>
            <a:r>
              <a:rPr kumimoji="1" lang="ja-JP" altLang="en-US" sz="3600" dirty="0" smtClean="0"/>
              <a:t>例</a:t>
            </a:r>
            <a:r>
              <a:rPr kumimoji="1" lang="en-US" altLang="ja-JP" sz="3600" dirty="0" smtClean="0"/>
              <a:t>)</a:t>
            </a:r>
            <a:r>
              <a:rPr kumimoji="1" lang="ja-JP" altLang="en-US" sz="3600" dirty="0" smtClean="0"/>
              <a:t>私たちは〇〇を</a:t>
            </a:r>
            <a:r>
              <a:rPr kumimoji="1" lang="en-US" altLang="ja-JP" sz="3600" dirty="0" smtClean="0"/>
              <a:t>｢</a:t>
            </a:r>
            <a:r>
              <a:rPr kumimoji="1" lang="ja-JP" altLang="en-US" sz="3600" dirty="0" smtClean="0"/>
              <a:t>主体的な学び</a:t>
            </a:r>
            <a:r>
              <a:rPr kumimoji="1" lang="en-US" altLang="ja-JP" sz="3600" dirty="0" smtClean="0"/>
              <a:t>｣</a:t>
            </a:r>
            <a:r>
              <a:rPr kumimoji="1" lang="ja-JP" altLang="en-US" sz="3600" dirty="0" smtClean="0"/>
              <a:t>と捉えたけど、ここの班は</a:t>
            </a:r>
            <a:r>
              <a:rPr kumimoji="1" lang="en-US" altLang="ja-JP" sz="3600" dirty="0" smtClean="0"/>
              <a:t>｢</a:t>
            </a:r>
            <a:r>
              <a:rPr kumimoji="1" lang="ja-JP" altLang="en-US" sz="3600" dirty="0" smtClean="0"/>
              <a:t>対話的な学び</a:t>
            </a:r>
            <a:r>
              <a:rPr kumimoji="1" lang="en-US" altLang="ja-JP" sz="3600" dirty="0" smtClean="0"/>
              <a:t>｣</a:t>
            </a:r>
            <a:r>
              <a:rPr kumimoji="1" lang="ja-JP" altLang="en-US" sz="3600" dirty="0" smtClean="0"/>
              <a:t>で捉えているぞ！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4049752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256477" y="970155"/>
            <a:ext cx="8640000" cy="5633297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楕円 7"/>
          <p:cNvSpPr/>
          <p:nvPr/>
        </p:nvSpPr>
        <p:spPr>
          <a:xfrm>
            <a:off x="398948" y="144966"/>
            <a:ext cx="1620000" cy="162000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四角形: 角を丸くする 16"/>
          <p:cNvSpPr/>
          <p:nvPr/>
        </p:nvSpPr>
        <p:spPr>
          <a:xfrm>
            <a:off x="8356477" y="144966"/>
            <a:ext cx="540000" cy="360000"/>
          </a:xfrm>
          <a:prstGeom prst="round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</a:t>
            </a:r>
            <a:endParaRPr kumimoji="1"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578006" y="504966"/>
            <a:ext cx="126188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授業者</a:t>
            </a:r>
            <a:endParaRPr lang="en-US" altLang="ja-JP" sz="2800" b="1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sz="28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自評</a:t>
            </a:r>
            <a:endParaRPr kumimoji="1" lang="ja-JP" altLang="en-US" sz="28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442769" y="3340527"/>
            <a:ext cx="6267415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5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授業者による振り返り</a:t>
            </a:r>
            <a:endParaRPr kumimoji="1" lang="ja-JP" altLang="en-US" sz="5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41872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256477" y="970155"/>
            <a:ext cx="8640000" cy="5633297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楕円 7"/>
          <p:cNvSpPr/>
          <p:nvPr/>
        </p:nvSpPr>
        <p:spPr>
          <a:xfrm>
            <a:off x="398948" y="144966"/>
            <a:ext cx="1620000" cy="162000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四角形: 角を丸くする 16"/>
          <p:cNvSpPr/>
          <p:nvPr/>
        </p:nvSpPr>
        <p:spPr>
          <a:xfrm>
            <a:off x="8356477" y="144966"/>
            <a:ext cx="540000" cy="360000"/>
          </a:xfrm>
          <a:prstGeom prst="round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</a:t>
            </a:r>
            <a:endParaRPr kumimoji="1"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749240" y="693356"/>
            <a:ext cx="9028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省察</a:t>
            </a:r>
            <a:endParaRPr kumimoji="1" lang="ja-JP" altLang="en-US" sz="28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200646" y="2940417"/>
            <a:ext cx="6751662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5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個人が今後</a:t>
            </a:r>
            <a:endParaRPr kumimoji="1" lang="en-US" altLang="ja-JP" sz="52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kumimoji="1" lang="ja-JP" altLang="en-US" sz="5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取り組むことを考えよう！</a:t>
            </a:r>
            <a:endParaRPr kumimoji="1" lang="ja-JP" altLang="en-US" sz="5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43368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170</Words>
  <Application>Microsoft Office PowerPoint</Application>
  <PresentationFormat>画面に合わせる (4:3)</PresentationFormat>
  <Paragraphs>66</Paragraphs>
  <Slides>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4" baseType="lpstr">
      <vt:lpstr>ＤＦ特太ゴシック体</vt:lpstr>
      <vt:lpstr>Meiryo UI</vt:lpstr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2017-09-19T01:40:46Z</dcterms:created>
  <dcterms:modified xsi:type="dcterms:W3CDTF">2017-09-20T08:20:06Z</dcterms:modified>
</cp:coreProperties>
</file>